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gi3k0v90mzNhF5DnF1qK6wjhsP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3D6BA2-575A-4CB1-BA3A-9BD4B35238B5}">
  <a:tblStyle styleId="{5B3D6BA2-575A-4CB1-BA3A-9BD4B35238B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nterest.cl/pin/340584790573034637/"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nterest.cl/pin/340584790573034637/"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472da0370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16472da0370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93ba646f0_0_3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1093ba646f0_0_3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93ba646f0_0_4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093ba646f0_0_4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3ba646f0_0_4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1093ba646f0_0_4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93ba646f0_0_5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1093ba646f0_0_5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7: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81ecc112c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1081ecc112c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e393baa39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10e393baa39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81ecc112c_0_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1081ecc112c_0_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81ecc112c_0_1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1081ecc112c_0_1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81ecc1387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1081ecc1387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81ecc1387_0_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1081ecc1387_0_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93ba646f0_0_6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1093ba646f0_0_6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6472da0370_0_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16472da0370_0_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93ba646f0_0_7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1093ba646f0_0_7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a50a1aebb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10a50a1aebb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a50a1aebb_0_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10a50a1aebb_0_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a50a1aebb_0_2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10a50a1aebb_0_2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e393baa39_0_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10e393baa39_0_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a50a1aebb_0_2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CL"/>
              <a:t>https://www.pinterest.cl/pin/340584790573034637/</a:t>
            </a:r>
            <a:endParaRPr/>
          </a:p>
        </p:txBody>
      </p:sp>
      <p:sp>
        <p:nvSpPr>
          <p:cNvPr id="335" name="Google Shape;335;g10a50a1aebb_0_2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a50a1aebb_0_3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CL" u="sng">
                <a:solidFill>
                  <a:schemeClr val="hlink"/>
                </a:solidFill>
                <a:hlinkClick r:id="rId2"/>
              </a:rPr>
              <a:t>https://www.pinterest.cl/pin/340584790573034637/</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CL"/>
              <a:t>https://www2.deloitte.com/es/es/pages/technology/articles/waterfall-vs-agile.html</a:t>
            </a:r>
            <a:endParaRPr/>
          </a:p>
        </p:txBody>
      </p:sp>
      <p:sp>
        <p:nvSpPr>
          <p:cNvPr id="342" name="Google Shape;342;g10a50a1aebb_0_3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a50a1aebb_0_4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CL" u="sng">
                <a:solidFill>
                  <a:schemeClr val="hlink"/>
                </a:solidFill>
                <a:hlinkClick r:id="rId2"/>
              </a:rPr>
              <a:t>https://www.pinterest.cl/pin/340584790573034637/</a:t>
            </a:r>
            <a:endParaRPr/>
          </a:p>
          <a:p>
            <a:pPr indent="0" lvl="0" marL="0" rtl="0" algn="l">
              <a:lnSpc>
                <a:spcPct val="100000"/>
              </a:lnSpc>
              <a:spcBef>
                <a:spcPts val="0"/>
              </a:spcBef>
              <a:spcAft>
                <a:spcPts val="0"/>
              </a:spcAft>
              <a:buSzPts val="1100"/>
              <a:buNone/>
            </a:pPr>
            <a:r>
              <a:rPr lang="es-CL"/>
              <a:t>https://www.scrum.org/resources/what-is-scrum</a:t>
            </a:r>
            <a:endParaRPr/>
          </a:p>
        </p:txBody>
      </p:sp>
      <p:sp>
        <p:nvSpPr>
          <p:cNvPr id="356" name="Google Shape;356;g10a50a1aebb_0_4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a50a1aebb_0_5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10a50a1aebb_0_5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c7cfd2172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g10c7cfd2172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393baa39_0_1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10e393baa39_0_1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e393baa39_0_1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10e393baa39_0_1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41ce60b71_0_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1641ce60b71_0_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41ce60b71_0_1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1641ce60b71_0_1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pic>
        <p:nvPicPr>
          <p:cNvPr id="12" name="Google Shape;12;p9"/>
          <p:cNvPicPr preferRelativeResize="0"/>
          <p:nvPr/>
        </p:nvPicPr>
        <p:blipFill rotWithShape="1">
          <a:blip r:embed="rId2">
            <a:alphaModFix/>
          </a:blip>
          <a:srcRect b="0" l="0" r="0" t="0"/>
          <a:stretch/>
        </p:blipFill>
        <p:spPr>
          <a:xfrm>
            <a:off x="0" y="8255"/>
            <a:ext cx="20104100" cy="11308556"/>
          </a:xfrm>
          <a:prstGeom prst="rect">
            <a:avLst/>
          </a:prstGeom>
          <a:noFill/>
          <a:ln>
            <a:noFill/>
          </a:ln>
        </p:spPr>
      </p:pic>
      <p:sp>
        <p:nvSpPr>
          <p:cNvPr id="13" name="Google Shape;13;p9"/>
          <p:cNvSpPr/>
          <p:nvPr/>
        </p:nvSpPr>
        <p:spPr>
          <a:xfrm>
            <a:off x="5092767" y="7368222"/>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 name="Google Shape;14;p9"/>
          <p:cNvSpPr/>
          <p:nvPr/>
        </p:nvSpPr>
        <p:spPr>
          <a:xfrm>
            <a:off x="5092767" y="6322551"/>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 name="Google Shape;15;p9"/>
          <p:cNvSpPr txBox="1"/>
          <p:nvPr>
            <p:ph idx="1" type="body"/>
          </p:nvPr>
        </p:nvSpPr>
        <p:spPr>
          <a:xfrm>
            <a:off x="5138402" y="6401309"/>
            <a:ext cx="10649035" cy="83099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54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 name="Google Shape;16;p9"/>
          <p:cNvSpPr txBox="1"/>
          <p:nvPr>
            <p:ph idx="2" type="body"/>
          </p:nvPr>
        </p:nvSpPr>
        <p:spPr>
          <a:xfrm>
            <a:off x="4718050" y="5246439"/>
            <a:ext cx="11429999" cy="923330"/>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 name="Google Shape;17;p9"/>
          <p:cNvSpPr txBox="1"/>
          <p:nvPr>
            <p:ph idx="3" type="body"/>
          </p:nvPr>
        </p:nvSpPr>
        <p:spPr>
          <a:xfrm>
            <a:off x="5092767" y="7676832"/>
            <a:ext cx="10694988" cy="49244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sz="32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pic>
        <p:nvPicPr>
          <p:cNvPr id="18" name="Google Shape;18;p9"/>
          <p:cNvPicPr preferRelativeResize="0"/>
          <p:nvPr/>
        </p:nvPicPr>
        <p:blipFill rotWithShape="1">
          <a:blip r:embed="rId3">
            <a:alphaModFix/>
          </a:blip>
          <a:srcRect b="0" l="0" r="0" t="0"/>
          <a:stretch/>
        </p:blipFill>
        <p:spPr>
          <a:xfrm>
            <a:off x="7489667" y="8484983"/>
            <a:ext cx="6220794" cy="2046492"/>
          </a:xfrm>
          <a:prstGeom prst="rect">
            <a:avLst/>
          </a:prstGeom>
          <a:noFill/>
          <a:ln>
            <a:noFill/>
          </a:ln>
        </p:spPr>
      </p:pic>
      <p:pic>
        <p:nvPicPr>
          <p:cNvPr id="19" name="Google Shape;19;p9"/>
          <p:cNvPicPr preferRelativeResize="0"/>
          <p:nvPr/>
        </p:nvPicPr>
        <p:blipFill rotWithShape="1">
          <a:blip r:embed="rId4">
            <a:alphaModFix/>
          </a:blip>
          <a:srcRect b="0" l="0" r="0" t="0"/>
          <a:stretch/>
        </p:blipFill>
        <p:spPr>
          <a:xfrm>
            <a:off x="8210952" y="10282677"/>
            <a:ext cx="4224383" cy="83351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0" name="Shape 20"/>
        <p:cNvGrpSpPr/>
        <p:nvPr/>
      </p:nvGrpSpPr>
      <p:grpSpPr>
        <a:xfrm>
          <a:off x="0" y="0"/>
          <a:ext cx="0" cy="0"/>
          <a:chOff x="0" y="0"/>
          <a:chExt cx="0" cy="0"/>
        </a:xfrm>
      </p:grpSpPr>
      <p:sp>
        <p:nvSpPr>
          <p:cNvPr id="21" name="Google Shape;21;p11"/>
          <p:cNvSpPr/>
          <p:nvPr/>
        </p:nvSpPr>
        <p:spPr>
          <a:xfrm>
            <a:off x="1" y="828729"/>
            <a:ext cx="4946650" cy="1168346"/>
          </a:xfrm>
          <a:prstGeom prst="rect">
            <a:avLst/>
          </a:prstGeom>
          <a:solidFill>
            <a:srgbClr val="317D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11"/>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11"/>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1"/>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sz="2000">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 name="Google Shape;25;p11"/>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11"/>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7" name="Google Shape;27;p11"/>
          <p:cNvGrpSpPr/>
          <p:nvPr/>
        </p:nvGrpSpPr>
        <p:grpSpPr>
          <a:xfrm>
            <a:off x="19131279" y="10355374"/>
            <a:ext cx="445704" cy="598161"/>
            <a:chOff x="18406073" y="10234089"/>
            <a:chExt cx="445704" cy="598161"/>
          </a:xfrm>
        </p:grpSpPr>
        <p:sp>
          <p:nvSpPr>
            <p:cNvPr id="28" name="Google Shape;28;p11"/>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 name="Google Shape;29;p11"/>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30" name="Google Shape;30;p11"/>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1" name="Shape 31"/>
        <p:cNvGrpSpPr/>
        <p:nvPr/>
      </p:nvGrpSpPr>
      <p:grpSpPr>
        <a:xfrm>
          <a:off x="0" y="0"/>
          <a:ext cx="0" cy="0"/>
          <a:chOff x="0" y="0"/>
          <a:chExt cx="0" cy="0"/>
        </a:xfrm>
      </p:grpSpPr>
      <p:sp>
        <p:nvSpPr>
          <p:cNvPr id="32" name="Google Shape;32;p10"/>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 name="Google Shape;33;p10"/>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 name="Google Shape;34;p10"/>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 name="Google Shape;35;p10"/>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 name="Google Shape;36;p10"/>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10"/>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10"/>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10"/>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10"/>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10"/>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10"/>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10"/>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10"/>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10"/>
          <p:cNvSpPr txBox="1"/>
          <p:nvPr>
            <p:ph idx="13" type="body"/>
          </p:nvPr>
        </p:nvSpPr>
        <p:spPr>
          <a:xfrm>
            <a:off x="14844105"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10"/>
          <p:cNvSpPr txBox="1"/>
          <p:nvPr>
            <p:ph idx="14" type="body"/>
          </p:nvPr>
        </p:nvSpPr>
        <p:spPr>
          <a:xfrm>
            <a:off x="14844105"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10"/>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10"/>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10"/>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10"/>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p10"/>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10"/>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10"/>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4" name="Google Shape;54;p10"/>
          <p:cNvGrpSpPr/>
          <p:nvPr/>
        </p:nvGrpSpPr>
        <p:grpSpPr>
          <a:xfrm>
            <a:off x="19131279" y="10355374"/>
            <a:ext cx="445704" cy="598161"/>
            <a:chOff x="18406073" y="10234089"/>
            <a:chExt cx="445704" cy="598161"/>
          </a:xfrm>
        </p:grpSpPr>
        <p:sp>
          <p:nvSpPr>
            <p:cNvPr id="55" name="Google Shape;55;p10"/>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 name="Google Shape;56;p10"/>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57" name="Google Shape;57;p10"/>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b="0" l="0" r="0" t="0"/>
          <a:stretch/>
        </p:blipFill>
        <p:spPr>
          <a:xfrm>
            <a:off x="0" y="0"/>
            <a:ext cx="20104100" cy="7378258"/>
          </a:xfrm>
          <a:prstGeom prst="rect">
            <a:avLst/>
          </a:prstGeom>
          <a:noFill/>
          <a:ln>
            <a:noFill/>
          </a:ln>
        </p:spPr>
      </p:pic>
      <p:sp>
        <p:nvSpPr>
          <p:cNvPr id="60" name="Google Shape;60;p12"/>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 name="Google Shape;61;p12"/>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2" name="Google Shape;62;p12"/>
          <p:cNvGrpSpPr/>
          <p:nvPr/>
        </p:nvGrpSpPr>
        <p:grpSpPr>
          <a:xfrm>
            <a:off x="19131279" y="10355374"/>
            <a:ext cx="445704" cy="598161"/>
            <a:chOff x="18406073" y="10234089"/>
            <a:chExt cx="445704" cy="598161"/>
          </a:xfrm>
        </p:grpSpPr>
        <p:sp>
          <p:nvSpPr>
            <p:cNvPr id="63" name="Google Shape;63;p12"/>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4" name="Google Shape;64;p12"/>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65" name="Google Shape;65;p12"/>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66" name="Google Shape;66;p12"/>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7" name="Google Shape;67;p12"/>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68" name="Google Shape;68;p12"/>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2">
            <a:alphaModFix/>
          </a:blip>
          <a:srcRect b="0" l="0" r="0" t="0"/>
          <a:stretch/>
        </p:blipFill>
        <p:spPr>
          <a:xfrm>
            <a:off x="-1" y="-22225"/>
            <a:ext cx="20112123" cy="7534688"/>
          </a:xfrm>
          <a:prstGeom prst="rect">
            <a:avLst/>
          </a:prstGeom>
          <a:noFill/>
          <a:ln>
            <a:noFill/>
          </a:ln>
        </p:spPr>
      </p:pic>
      <p:sp>
        <p:nvSpPr>
          <p:cNvPr id="71" name="Google Shape;71;p15"/>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p15"/>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3" name="Google Shape;73;p15"/>
          <p:cNvGrpSpPr/>
          <p:nvPr/>
        </p:nvGrpSpPr>
        <p:grpSpPr>
          <a:xfrm>
            <a:off x="19131279" y="10355374"/>
            <a:ext cx="445704" cy="598161"/>
            <a:chOff x="18406073" y="10234089"/>
            <a:chExt cx="445704" cy="598161"/>
          </a:xfrm>
        </p:grpSpPr>
        <p:sp>
          <p:nvSpPr>
            <p:cNvPr id="74" name="Google Shape;74;p15"/>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 name="Google Shape;75;p15"/>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76" name="Google Shape;76;p15"/>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77" name="Google Shape;77;p15"/>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8" name="Google Shape;78;p15"/>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79" name="Google Shape;79;p15"/>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pic>
        <p:nvPicPr>
          <p:cNvPr id="81" name="Google Shape;81;p13"/>
          <p:cNvPicPr preferRelativeResize="0"/>
          <p:nvPr/>
        </p:nvPicPr>
        <p:blipFill rotWithShape="1">
          <a:blip r:embed="rId2">
            <a:alphaModFix/>
          </a:blip>
          <a:srcRect b="0" l="0" r="0" t="0"/>
          <a:stretch/>
        </p:blipFill>
        <p:spPr>
          <a:xfrm>
            <a:off x="-1" y="0"/>
            <a:ext cx="20104102" cy="7407276"/>
          </a:xfrm>
          <a:prstGeom prst="rect">
            <a:avLst/>
          </a:prstGeom>
          <a:noFill/>
          <a:ln>
            <a:noFill/>
          </a:ln>
        </p:spPr>
      </p:pic>
      <p:sp>
        <p:nvSpPr>
          <p:cNvPr id="82" name="Google Shape;82;p13"/>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 name="Google Shape;83;p13"/>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4" name="Google Shape;84;p13"/>
          <p:cNvGrpSpPr/>
          <p:nvPr/>
        </p:nvGrpSpPr>
        <p:grpSpPr>
          <a:xfrm>
            <a:off x="19131279" y="10355374"/>
            <a:ext cx="445704" cy="598161"/>
            <a:chOff x="18406073" y="10234089"/>
            <a:chExt cx="445704" cy="598161"/>
          </a:xfrm>
        </p:grpSpPr>
        <p:sp>
          <p:nvSpPr>
            <p:cNvPr id="85" name="Google Shape;85;p13"/>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6" name="Google Shape;86;p13"/>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87" name="Google Shape;87;p13"/>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88" name="Google Shape;88;p13"/>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9" name="Google Shape;89;p13"/>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0" name="Google Shape;90;p13"/>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2">
            <a:alphaModFix/>
          </a:blip>
          <a:srcRect b="0" l="0" r="0" t="0"/>
          <a:stretch/>
        </p:blipFill>
        <p:spPr>
          <a:xfrm>
            <a:off x="0" y="-52196"/>
            <a:ext cx="20104100" cy="7520510"/>
          </a:xfrm>
          <a:prstGeom prst="rect">
            <a:avLst/>
          </a:prstGeom>
          <a:noFill/>
          <a:ln>
            <a:noFill/>
          </a:ln>
        </p:spPr>
      </p:pic>
      <p:sp>
        <p:nvSpPr>
          <p:cNvPr id="93" name="Google Shape;93;p14"/>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4"/>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5" name="Google Shape;95;p14"/>
          <p:cNvGrpSpPr/>
          <p:nvPr/>
        </p:nvGrpSpPr>
        <p:grpSpPr>
          <a:xfrm>
            <a:off x="19131279" y="10355374"/>
            <a:ext cx="445704" cy="598161"/>
            <a:chOff x="18406073" y="10234089"/>
            <a:chExt cx="445704" cy="598161"/>
          </a:xfrm>
        </p:grpSpPr>
        <p:sp>
          <p:nvSpPr>
            <p:cNvPr id="96" name="Google Shape;96;p14"/>
            <p:cNvSpPr/>
            <p:nvPr/>
          </p:nvSpPr>
          <p:spPr>
            <a:xfrm>
              <a:off x="18406073"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98" name="Google Shape;98;p14"/>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99" name="Google Shape;99;p14"/>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0" name="Google Shape;100;p14"/>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01" name="Google Shape;101;p14"/>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85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8"/>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1" type="body"/>
          </p:nvPr>
        </p:nvSpPr>
        <p:spPr>
          <a:xfrm>
            <a:off x="5138402" y="6401309"/>
            <a:ext cx="10649100" cy="8313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a:t>PCY7132</a:t>
            </a:r>
            <a:endParaRPr/>
          </a:p>
        </p:txBody>
      </p:sp>
      <p:sp>
        <p:nvSpPr>
          <p:cNvPr id="107" name="Google Shape;107;p1"/>
          <p:cNvSpPr txBox="1"/>
          <p:nvPr>
            <p:ph idx="2" type="body"/>
          </p:nvPr>
        </p:nvSpPr>
        <p:spPr>
          <a:xfrm>
            <a:off x="4718050" y="4103439"/>
            <a:ext cx="11430000" cy="1847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a:t>Control y Gestión de Proyectos de Conectividad </a:t>
            </a:r>
            <a:endParaRPr/>
          </a:p>
        </p:txBody>
      </p:sp>
      <p:sp>
        <p:nvSpPr>
          <p:cNvPr id="108" name="Google Shape;108;p1"/>
          <p:cNvSpPr txBox="1"/>
          <p:nvPr>
            <p:ph idx="3" type="body"/>
          </p:nvPr>
        </p:nvSpPr>
        <p:spPr>
          <a:xfrm>
            <a:off x="5092767" y="7676832"/>
            <a:ext cx="10695000" cy="492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a:t>Nombre Profesor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331402" y="7626400"/>
            <a:ext cx="7150200" cy="2493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Siempre hemos utilizado la gestión de proyectos</a:t>
            </a:r>
            <a:endParaRPr/>
          </a:p>
        </p:txBody>
      </p:sp>
      <p:sp>
        <p:nvSpPr>
          <p:cNvPr id="171" name="Google Shape;171;p4"/>
          <p:cNvSpPr txBox="1"/>
          <p:nvPr>
            <p:ph idx="1" type="body"/>
          </p:nvPr>
        </p:nvSpPr>
        <p:spPr>
          <a:xfrm>
            <a:off x="8314271" y="7865645"/>
            <a:ext cx="11193600" cy="2078100"/>
          </a:xfrm>
          <a:prstGeom prst="rect">
            <a:avLst/>
          </a:prstGeom>
          <a:noFill/>
          <a:ln>
            <a:noFill/>
          </a:ln>
        </p:spPr>
        <p:txBody>
          <a:bodyPr anchorCtr="0" anchor="t" bIns="0" lIns="0" spcFirstLastPara="1" rIns="0" wrap="square" tIns="0">
            <a:spAutoFit/>
          </a:bodyPr>
          <a:lstStyle/>
          <a:p>
            <a:pPr indent="0" lvl="0" marL="0" rtl="0" algn="just">
              <a:lnSpc>
                <a:spcPct val="100000"/>
              </a:lnSpc>
              <a:spcBef>
                <a:spcPts val="0"/>
              </a:spcBef>
              <a:spcAft>
                <a:spcPts val="0"/>
              </a:spcAft>
              <a:buSzPts val="1100"/>
              <a:buNone/>
            </a:pPr>
            <a:r>
              <a:rPr lang="es-CL" sz="3100"/>
              <a:t>Los proyectos se llevan a cabo para cumplir con los objetivos mediante la producción de entregables en forma de productos o servicios.</a:t>
            </a:r>
            <a:endParaRPr sz="3100"/>
          </a:p>
          <a:p>
            <a:pPr indent="0" lvl="0" marL="0" rtl="0" algn="just">
              <a:lnSpc>
                <a:spcPct val="100000"/>
              </a:lnSpc>
              <a:spcBef>
                <a:spcPts val="0"/>
              </a:spcBef>
              <a:spcAft>
                <a:spcPts val="0"/>
              </a:spcAft>
              <a:buClr>
                <a:schemeClr val="dk1"/>
              </a:buClr>
              <a:buSzPts val="1100"/>
              <a:buFont typeface="Arial"/>
              <a:buNone/>
            </a:pPr>
            <a:r>
              <a:t/>
            </a:r>
            <a:endParaRPr sz="2300"/>
          </a:p>
          <a:p>
            <a:pPr indent="0" lvl="0" marL="0" rtl="0" algn="just">
              <a:lnSpc>
                <a:spcPct val="100000"/>
              </a:lnSpc>
              <a:spcBef>
                <a:spcPts val="0"/>
              </a:spcBef>
              <a:spcAft>
                <a:spcPts val="0"/>
              </a:spcAft>
              <a:buSzPts val="1100"/>
              <a:buNone/>
            </a:pPr>
            <a:r>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6472da0370_0_0"/>
          <p:cNvSpPr txBox="1"/>
          <p:nvPr>
            <p:ph idx="1" type="body"/>
          </p:nvPr>
        </p:nvSpPr>
        <p:spPr>
          <a:xfrm>
            <a:off x="772801" y="3823075"/>
            <a:ext cx="18449100" cy="526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sz="5100"/>
          </a:p>
          <a:p>
            <a:pPr indent="0" lvl="0" marL="0" rtl="0" algn="ctr">
              <a:spcBef>
                <a:spcPts val="0"/>
              </a:spcBef>
              <a:spcAft>
                <a:spcPts val="0"/>
              </a:spcAft>
              <a:buClr>
                <a:schemeClr val="dk1"/>
              </a:buClr>
              <a:buSzPts val="1100"/>
              <a:buFont typeface="Arial"/>
              <a:buNone/>
            </a:pPr>
            <a:r>
              <a:rPr b="0" i="1" lang="es-CL" sz="3000"/>
              <a:t>Un objetivo se define como un resultado hacia el cual se debe dirigir el trabajo, una posición estratégica que se debe alcanzar, un propósito por alcanzar, un resultado por obtener, un producto por producir o un servicio por realizar.</a:t>
            </a:r>
            <a:endParaRPr b="0" i="1" sz="3000"/>
          </a:p>
          <a:p>
            <a:pPr indent="0" lvl="0" marL="0" rtl="0" algn="ctr">
              <a:spcBef>
                <a:spcPts val="0"/>
              </a:spcBef>
              <a:spcAft>
                <a:spcPts val="0"/>
              </a:spcAft>
              <a:buClr>
                <a:schemeClr val="dk1"/>
              </a:buClr>
              <a:buSzPts val="1100"/>
              <a:buFont typeface="Arial"/>
              <a:buNone/>
            </a:pPr>
            <a:r>
              <a:t/>
            </a:r>
            <a:endParaRPr b="0" i="1" sz="3000"/>
          </a:p>
          <a:p>
            <a:pPr indent="0" lvl="0" marL="0" rtl="0" algn="ctr">
              <a:spcBef>
                <a:spcPts val="0"/>
              </a:spcBef>
              <a:spcAft>
                <a:spcPts val="0"/>
              </a:spcAft>
              <a:buClr>
                <a:schemeClr val="dk1"/>
              </a:buClr>
              <a:buSzPts val="1100"/>
              <a:buFont typeface="Arial"/>
              <a:buNone/>
            </a:pPr>
            <a:r>
              <a:rPr b="0" i="1" lang="es-CL" sz="3000"/>
              <a:t>Un entregable se define como cualquier producto, resultado o capacidad única y verificable para realizar un servicio que requerido para ser producido para completar un proceso, fase o proyecto. </a:t>
            </a:r>
            <a:endParaRPr b="0" i="1" sz="3000"/>
          </a:p>
          <a:p>
            <a:pPr indent="0" lvl="0" marL="0" rtl="0" algn="ctr">
              <a:spcBef>
                <a:spcPts val="0"/>
              </a:spcBef>
              <a:spcAft>
                <a:spcPts val="0"/>
              </a:spcAft>
              <a:buClr>
                <a:schemeClr val="dk1"/>
              </a:buClr>
              <a:buSzPts val="1100"/>
              <a:buFont typeface="Arial"/>
              <a:buNone/>
            </a:pPr>
            <a:r>
              <a:t/>
            </a:r>
            <a:endParaRPr b="0" i="1" sz="3000"/>
          </a:p>
          <a:p>
            <a:pPr indent="0" lvl="0" marL="0" rtl="0" algn="ctr">
              <a:spcBef>
                <a:spcPts val="0"/>
              </a:spcBef>
              <a:spcAft>
                <a:spcPts val="0"/>
              </a:spcAft>
              <a:buClr>
                <a:schemeClr val="dk1"/>
              </a:buClr>
              <a:buSzPts val="1100"/>
              <a:buFont typeface="Arial"/>
              <a:buNone/>
            </a:pPr>
            <a:r>
              <a:rPr b="0" i="1" lang="es-CL" sz="3000"/>
              <a:t>Los entregables pueden ser tangibles o intangibles. (PMI PMBoK versión 6)</a:t>
            </a:r>
            <a:endParaRPr b="0" i="1" sz="3000"/>
          </a:p>
          <a:p>
            <a:pPr indent="0" lvl="0" marL="0" rtl="0" algn="l">
              <a:lnSpc>
                <a:spcPct val="100000"/>
              </a:lnSpc>
              <a:spcBef>
                <a:spcPts val="0"/>
              </a:spcBef>
              <a:spcAft>
                <a:spcPts val="0"/>
              </a:spcAft>
              <a:buSzPts val="1400"/>
              <a:buNone/>
            </a:pPr>
            <a:r>
              <a:t/>
            </a:r>
            <a:endParaRPr sz="5100"/>
          </a:p>
        </p:txBody>
      </p:sp>
      <p:pic>
        <p:nvPicPr>
          <p:cNvPr id="177" name="Google Shape;177;g16472da0370_0_0"/>
          <p:cNvPicPr preferRelativeResize="0"/>
          <p:nvPr/>
        </p:nvPicPr>
        <p:blipFill rotWithShape="1">
          <a:blip r:embed="rId3">
            <a:alphaModFix/>
          </a:blip>
          <a:srcRect b="0" l="0" r="0" t="0"/>
          <a:stretch/>
        </p:blipFill>
        <p:spPr>
          <a:xfrm>
            <a:off x="8943220" y="8770256"/>
            <a:ext cx="1031738" cy="5626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idx="1" type="body"/>
          </p:nvPr>
        </p:nvSpPr>
        <p:spPr>
          <a:xfrm>
            <a:off x="574083" y="2630000"/>
            <a:ext cx="17073300" cy="985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200"/>
              <a:t>El cumplimiento de los objetivos del proyecto puede producir uno o más de los siguientes entregables:</a:t>
            </a:r>
            <a:endParaRPr sz="3200"/>
          </a:p>
        </p:txBody>
      </p:sp>
      <p:sp>
        <p:nvSpPr>
          <p:cNvPr id="183" name="Google Shape;183;p5"/>
          <p:cNvSpPr txBox="1"/>
          <p:nvPr/>
        </p:nvSpPr>
        <p:spPr>
          <a:xfrm>
            <a:off x="1227891" y="5326230"/>
            <a:ext cx="3522900" cy="4710000"/>
          </a:xfrm>
          <a:prstGeom prst="rect">
            <a:avLst/>
          </a:prstGeom>
          <a:noFill/>
          <a:ln>
            <a:noFill/>
          </a:ln>
        </p:spPr>
        <p:txBody>
          <a:bodyPr anchorCtr="0" anchor="t" bIns="0" lIns="0" spcFirstLastPara="1" rIns="0" wrap="square" tIns="13950">
            <a:spAutoFit/>
          </a:bodyPr>
          <a:lstStyle/>
          <a:p>
            <a:pPr indent="0" lvl="0" marL="20320" marR="0" rtl="0" algn="ctr">
              <a:lnSpc>
                <a:spcPct val="100000"/>
              </a:lnSpc>
              <a:spcBef>
                <a:spcPts val="0"/>
              </a:spcBef>
              <a:spcAft>
                <a:spcPts val="0"/>
              </a:spcAft>
              <a:buClr>
                <a:srgbClr val="000000"/>
              </a:buClr>
              <a:buSzPts val="2950"/>
              <a:buFont typeface="Arial"/>
              <a:buNone/>
            </a:pPr>
            <a:r>
              <a:rPr b="1" i="0" lang="es-CL" sz="2950" u="none" cap="none" strike="noStrike">
                <a:solidFill>
                  <a:srgbClr val="317DE2"/>
                </a:solidFill>
                <a:latin typeface="Arial"/>
                <a:ea typeface="Arial"/>
                <a:cs typeface="Arial"/>
                <a:sym typeface="Arial"/>
              </a:rPr>
              <a:t>PRODUCTO</a:t>
            </a:r>
            <a:endParaRPr b="0" i="0" sz="2950" u="none" cap="none" strike="noStrike">
              <a:solidFill>
                <a:srgbClr val="317DE2"/>
              </a:solidFill>
              <a:latin typeface="Arial"/>
              <a:ea typeface="Arial"/>
              <a:cs typeface="Arial"/>
              <a:sym typeface="Arial"/>
            </a:endParaRPr>
          </a:p>
          <a:p>
            <a:pPr indent="634" lvl="0" marL="12700" marR="5080" rtl="0" algn="ctr">
              <a:lnSpc>
                <a:spcPct val="126899"/>
              </a:lnSpc>
              <a:spcBef>
                <a:spcPts val="1620"/>
              </a:spcBef>
              <a:spcAft>
                <a:spcPts val="0"/>
              </a:spcAft>
              <a:buClr>
                <a:srgbClr val="000000"/>
              </a:buClr>
              <a:buSzPts val="1100"/>
              <a:buFont typeface="Arial"/>
              <a:buNone/>
            </a:pPr>
            <a:r>
              <a:rPr b="0" i="0" lang="es-CL" sz="2350" u="none" cap="none" strike="noStrike">
                <a:solidFill>
                  <a:schemeClr val="dk1"/>
                </a:solidFill>
                <a:latin typeface="Arial"/>
                <a:ea typeface="Arial"/>
                <a:cs typeface="Arial"/>
                <a:sym typeface="Arial"/>
              </a:rPr>
              <a:t>Un producto único que puede ser un componente de otro artículo, una mejora o corrección de un artículo, o un nuevo producto final en sí mismo (por ejemplo, la corrección de un defecto en un producto final)</a:t>
            </a:r>
            <a:endParaRPr b="0" i="0" sz="2350" u="none" cap="none" strike="noStrike">
              <a:solidFill>
                <a:schemeClr val="dk1"/>
              </a:solidFill>
              <a:latin typeface="Arial"/>
              <a:ea typeface="Arial"/>
              <a:cs typeface="Arial"/>
              <a:sym typeface="Arial"/>
            </a:endParaRPr>
          </a:p>
        </p:txBody>
      </p:sp>
      <p:sp>
        <p:nvSpPr>
          <p:cNvPr id="184" name="Google Shape;184;p5"/>
          <p:cNvSpPr txBox="1"/>
          <p:nvPr/>
        </p:nvSpPr>
        <p:spPr>
          <a:xfrm>
            <a:off x="6161099" y="5326230"/>
            <a:ext cx="3522900" cy="3332700"/>
          </a:xfrm>
          <a:prstGeom prst="rect">
            <a:avLst/>
          </a:prstGeom>
          <a:noFill/>
          <a:ln>
            <a:noFill/>
          </a:ln>
        </p:spPr>
        <p:txBody>
          <a:bodyPr anchorCtr="0" anchor="t" bIns="0" lIns="0" spcFirstLastPara="1" rIns="0" wrap="square" tIns="13950">
            <a:spAutoFit/>
          </a:bodyPr>
          <a:lstStyle/>
          <a:p>
            <a:pPr indent="0" lvl="0" marL="777875" marR="0" rtl="0" algn="l">
              <a:lnSpc>
                <a:spcPct val="100000"/>
              </a:lnSpc>
              <a:spcBef>
                <a:spcPts val="0"/>
              </a:spcBef>
              <a:spcAft>
                <a:spcPts val="0"/>
              </a:spcAft>
              <a:buClr>
                <a:srgbClr val="000000"/>
              </a:buClr>
              <a:buSzPts val="2950"/>
              <a:buFont typeface="Arial"/>
              <a:buNone/>
            </a:pPr>
            <a:r>
              <a:rPr b="1" i="0" lang="es-CL" sz="2950" u="none" cap="none" strike="noStrike">
                <a:solidFill>
                  <a:srgbClr val="317DE2"/>
                </a:solidFill>
                <a:latin typeface="Arial"/>
                <a:ea typeface="Arial"/>
                <a:cs typeface="Arial"/>
                <a:sym typeface="Arial"/>
              </a:rPr>
              <a:t>SERVICIO</a:t>
            </a:r>
            <a:endParaRPr b="0" i="0" sz="2950" u="none" cap="none" strike="noStrike">
              <a:solidFill>
                <a:srgbClr val="317DE2"/>
              </a:solidFill>
              <a:latin typeface="Arial"/>
              <a:ea typeface="Arial"/>
              <a:cs typeface="Arial"/>
              <a:sym typeface="Arial"/>
            </a:endParaRPr>
          </a:p>
          <a:p>
            <a:pPr indent="635" lvl="0" marL="12065" marR="5080" rtl="0" algn="ctr">
              <a:lnSpc>
                <a:spcPct val="126899"/>
              </a:lnSpc>
              <a:spcBef>
                <a:spcPts val="1620"/>
              </a:spcBef>
              <a:spcAft>
                <a:spcPts val="0"/>
              </a:spcAft>
              <a:buClr>
                <a:srgbClr val="000000"/>
              </a:buClr>
              <a:buSzPts val="1100"/>
              <a:buFont typeface="Arial"/>
              <a:buNone/>
            </a:pPr>
            <a:r>
              <a:rPr b="0" i="0" lang="es-CL" sz="2350" u="none" cap="none" strike="noStrike">
                <a:solidFill>
                  <a:schemeClr val="dk1"/>
                </a:solidFill>
                <a:latin typeface="Arial"/>
                <a:ea typeface="Arial"/>
                <a:cs typeface="Arial"/>
                <a:sym typeface="Arial"/>
              </a:rPr>
              <a:t>Un servicio único o una capacidad para realizar un servicio (por ejemplo, una función comercial que respalda la producción o distribución)</a:t>
            </a:r>
            <a:endParaRPr b="0" i="0" sz="2350" u="none" cap="none" strike="noStrike">
              <a:solidFill>
                <a:schemeClr val="dk1"/>
              </a:solidFill>
              <a:latin typeface="Arial"/>
              <a:ea typeface="Arial"/>
              <a:cs typeface="Arial"/>
              <a:sym typeface="Arial"/>
            </a:endParaRPr>
          </a:p>
        </p:txBody>
      </p:sp>
      <p:sp>
        <p:nvSpPr>
          <p:cNvPr id="185" name="Google Shape;185;p5"/>
          <p:cNvSpPr txBox="1"/>
          <p:nvPr/>
        </p:nvSpPr>
        <p:spPr>
          <a:xfrm>
            <a:off x="10941919" y="5326230"/>
            <a:ext cx="3522900" cy="5169000"/>
          </a:xfrm>
          <a:prstGeom prst="rect">
            <a:avLst/>
          </a:prstGeom>
          <a:noFill/>
          <a:ln>
            <a:noFill/>
          </a:ln>
        </p:spPr>
        <p:txBody>
          <a:bodyPr anchorCtr="0" anchor="t" bIns="0" lIns="0" spcFirstLastPara="1" rIns="0" wrap="square" tIns="13950">
            <a:spAutoFit/>
          </a:bodyPr>
          <a:lstStyle/>
          <a:p>
            <a:pPr indent="0" lvl="0" marL="698500" marR="0" rtl="0" algn="l">
              <a:lnSpc>
                <a:spcPct val="100000"/>
              </a:lnSpc>
              <a:spcBef>
                <a:spcPts val="0"/>
              </a:spcBef>
              <a:spcAft>
                <a:spcPts val="0"/>
              </a:spcAft>
              <a:buClr>
                <a:srgbClr val="000000"/>
              </a:buClr>
              <a:buSzPts val="2950"/>
              <a:buFont typeface="Arial"/>
              <a:buNone/>
            </a:pPr>
            <a:r>
              <a:rPr b="1" i="0" lang="es-CL" sz="2950" u="none" cap="none" strike="noStrike">
                <a:solidFill>
                  <a:srgbClr val="317DE2"/>
                </a:solidFill>
                <a:latin typeface="Arial"/>
                <a:ea typeface="Arial"/>
                <a:cs typeface="Arial"/>
                <a:sym typeface="Arial"/>
              </a:rPr>
              <a:t>ESTUDIOS</a:t>
            </a:r>
            <a:endParaRPr b="0" i="0" sz="2950" u="none" cap="none" strike="noStrike">
              <a:solidFill>
                <a:srgbClr val="317DE2"/>
              </a:solidFill>
              <a:latin typeface="Arial"/>
              <a:ea typeface="Arial"/>
              <a:cs typeface="Arial"/>
              <a:sym typeface="Arial"/>
            </a:endParaRPr>
          </a:p>
          <a:p>
            <a:pPr indent="634" lvl="0" marL="12700" marR="5080" rtl="0" algn="ctr">
              <a:lnSpc>
                <a:spcPct val="126899"/>
              </a:lnSpc>
              <a:spcBef>
                <a:spcPts val="1620"/>
              </a:spcBef>
              <a:spcAft>
                <a:spcPts val="0"/>
              </a:spcAft>
              <a:buClr>
                <a:srgbClr val="000000"/>
              </a:buClr>
              <a:buSzPts val="1100"/>
              <a:buFont typeface="Arial"/>
              <a:buNone/>
            </a:pPr>
            <a:r>
              <a:rPr b="0" i="0" lang="es-CL" sz="2350" u="none" cap="none" strike="noStrike">
                <a:solidFill>
                  <a:schemeClr val="dk1"/>
                </a:solidFill>
                <a:latin typeface="Arial"/>
                <a:ea typeface="Arial"/>
                <a:cs typeface="Arial"/>
                <a:sym typeface="Arial"/>
              </a:rPr>
              <a:t>Un resultado único, como un resultado o documento (por ejemplo, un proyecto de investigación que desarrolla conocimiento que puede utilizarse para determinar si existe una tendencia o si un nuevo proceso beneficiará a la sociedad)</a:t>
            </a:r>
            <a:endParaRPr b="0" i="0" sz="2350" u="none" cap="none" strike="noStrike">
              <a:solidFill>
                <a:schemeClr val="dk1"/>
              </a:solidFill>
              <a:latin typeface="Arial"/>
              <a:ea typeface="Arial"/>
              <a:cs typeface="Arial"/>
              <a:sym typeface="Arial"/>
            </a:endParaRPr>
          </a:p>
        </p:txBody>
      </p:sp>
      <p:grpSp>
        <p:nvGrpSpPr>
          <p:cNvPr id="186" name="Google Shape;186;p5"/>
          <p:cNvGrpSpPr/>
          <p:nvPr/>
        </p:nvGrpSpPr>
        <p:grpSpPr>
          <a:xfrm>
            <a:off x="12172205" y="4180103"/>
            <a:ext cx="1092224" cy="888813"/>
            <a:chOff x="16363205" y="4713503"/>
            <a:chExt cx="1092224" cy="888813"/>
          </a:xfrm>
        </p:grpSpPr>
        <p:sp>
          <p:nvSpPr>
            <p:cNvPr id="187" name="Google Shape;187;p5"/>
            <p:cNvSpPr/>
            <p:nvPr/>
          </p:nvSpPr>
          <p:spPr>
            <a:xfrm>
              <a:off x="16775813" y="4713503"/>
              <a:ext cx="539750" cy="762000"/>
            </a:xfrm>
            <a:custGeom>
              <a:rect b="b" l="l" r="r" t="t"/>
              <a:pathLst>
                <a:path extrusionOk="0" h="762000" w="539750">
                  <a:moveTo>
                    <a:pt x="539575" y="761746"/>
                  </a:moveTo>
                  <a:lnTo>
                    <a:pt x="0" y="571312"/>
                  </a:lnTo>
                  <a:lnTo>
                    <a:pt x="0" y="174570"/>
                  </a:lnTo>
                  <a:lnTo>
                    <a:pt x="539575" y="0"/>
                  </a:lnTo>
                  <a:lnTo>
                    <a:pt x="539575" y="761746"/>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5"/>
            <p:cNvSpPr/>
            <p:nvPr/>
          </p:nvSpPr>
          <p:spPr>
            <a:xfrm>
              <a:off x="16363205" y="4888069"/>
              <a:ext cx="412750" cy="396875"/>
            </a:xfrm>
            <a:custGeom>
              <a:rect b="b" l="l" r="r" t="t"/>
              <a:pathLst>
                <a:path extrusionOk="0" h="396875" w="412750">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9" name="Google Shape;189;p5"/>
            <p:cNvPicPr preferRelativeResize="0"/>
            <p:nvPr/>
          </p:nvPicPr>
          <p:blipFill rotWithShape="1">
            <a:blip r:embed="rId3">
              <a:alphaModFix/>
            </a:blip>
            <a:srcRect b="0" l="0" r="0" t="0"/>
            <a:stretch/>
          </p:blipFill>
          <p:spPr>
            <a:xfrm>
              <a:off x="17302303" y="4986072"/>
              <a:ext cx="153126" cy="200747"/>
            </a:xfrm>
            <a:prstGeom prst="rect">
              <a:avLst/>
            </a:prstGeom>
            <a:noFill/>
            <a:ln>
              <a:noFill/>
            </a:ln>
          </p:spPr>
        </p:pic>
        <p:sp>
          <p:nvSpPr>
            <p:cNvPr id="190" name="Google Shape;190;p5"/>
            <p:cNvSpPr/>
            <p:nvPr/>
          </p:nvSpPr>
          <p:spPr>
            <a:xfrm>
              <a:off x="16521906" y="5284816"/>
              <a:ext cx="190500" cy="317500"/>
            </a:xfrm>
            <a:custGeom>
              <a:rect b="b" l="l" r="r" t="t"/>
              <a:pathLst>
                <a:path extrusionOk="0" h="317500" w="190500">
                  <a:moveTo>
                    <a:pt x="190433" y="317393"/>
                  </a:moveTo>
                  <a:lnTo>
                    <a:pt x="63474" y="317393"/>
                  </a:lnTo>
                  <a:lnTo>
                    <a:pt x="0" y="0"/>
                  </a:lnTo>
                  <a:lnTo>
                    <a:pt x="126959" y="0"/>
                  </a:lnTo>
                  <a:lnTo>
                    <a:pt x="190433" y="317393"/>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5"/>
          <p:cNvGrpSpPr/>
          <p:nvPr/>
        </p:nvGrpSpPr>
        <p:grpSpPr>
          <a:xfrm>
            <a:off x="2494104" y="4030618"/>
            <a:ext cx="1011069" cy="974923"/>
            <a:chOff x="7142304" y="4564018"/>
            <a:chExt cx="1011069" cy="974923"/>
          </a:xfrm>
        </p:grpSpPr>
        <p:sp>
          <p:nvSpPr>
            <p:cNvPr id="192" name="Google Shape;192;p5"/>
            <p:cNvSpPr/>
            <p:nvPr/>
          </p:nvSpPr>
          <p:spPr>
            <a:xfrm>
              <a:off x="7389468" y="4564018"/>
              <a:ext cx="763905" cy="727710"/>
            </a:xfrm>
            <a:custGeom>
              <a:rect b="b" l="l" r="r" t="t"/>
              <a:pathLst>
                <a:path extrusionOk="0" h="727710" w="763904">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5"/>
            <p:cNvSpPr/>
            <p:nvPr/>
          </p:nvSpPr>
          <p:spPr>
            <a:xfrm>
              <a:off x="7291555" y="5059952"/>
              <a:ext cx="329565" cy="329565"/>
            </a:xfrm>
            <a:custGeom>
              <a:rect b="b" l="l" r="r" t="t"/>
              <a:pathLst>
                <a:path extrusionOk="0" h="329564" w="329565">
                  <a:moveTo>
                    <a:pt x="329162" y="231249"/>
                  </a:moveTo>
                  <a:lnTo>
                    <a:pt x="97913" y="0"/>
                  </a:lnTo>
                  <a:lnTo>
                    <a:pt x="0" y="40093"/>
                  </a:lnTo>
                  <a:lnTo>
                    <a:pt x="289069" y="329162"/>
                  </a:lnTo>
                  <a:lnTo>
                    <a:pt x="329162" y="231249"/>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5"/>
            <p:cNvSpPr/>
            <p:nvPr/>
          </p:nvSpPr>
          <p:spPr>
            <a:xfrm>
              <a:off x="7685966" y="4749414"/>
              <a:ext cx="245745" cy="245745"/>
            </a:xfrm>
            <a:custGeom>
              <a:rect b="b" l="l" r="r" t="t"/>
              <a:pathLst>
                <a:path extrusionOk="0" h="245745" w="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5"/>
            <p:cNvSpPr/>
            <p:nvPr/>
          </p:nvSpPr>
          <p:spPr>
            <a:xfrm>
              <a:off x="7709036" y="5171503"/>
              <a:ext cx="168275" cy="259715"/>
            </a:xfrm>
            <a:custGeom>
              <a:rect b="b" l="l" r="r" t="t"/>
              <a:pathLst>
                <a:path extrusionOk="0" h="259714" w="168275">
                  <a:moveTo>
                    <a:pt x="142215" y="0"/>
                  </a:moveTo>
                  <a:lnTo>
                    <a:pt x="164703" y="103188"/>
                  </a:lnTo>
                  <a:lnTo>
                    <a:pt x="167806" y="164621"/>
                  </a:lnTo>
                  <a:lnTo>
                    <a:pt x="147569" y="208635"/>
                  </a:lnTo>
                  <a:lnTo>
                    <a:pt x="100038" y="259562"/>
                  </a:lnTo>
                  <a:lnTo>
                    <a:pt x="0" y="79861"/>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5"/>
            <p:cNvSpPr/>
            <p:nvPr/>
          </p:nvSpPr>
          <p:spPr>
            <a:xfrm>
              <a:off x="7249595" y="4803819"/>
              <a:ext cx="259715" cy="168275"/>
            </a:xfrm>
            <a:custGeom>
              <a:rect b="b" l="l" r="r" t="t"/>
              <a:pathLst>
                <a:path extrusionOk="0" h="168275" w="259715">
                  <a:moveTo>
                    <a:pt x="259562" y="25600"/>
                  </a:moveTo>
                  <a:lnTo>
                    <a:pt x="156374" y="3105"/>
                  </a:lnTo>
                  <a:lnTo>
                    <a:pt x="94940" y="0"/>
                  </a:lnTo>
                  <a:lnTo>
                    <a:pt x="50927" y="20235"/>
                  </a:lnTo>
                  <a:lnTo>
                    <a:pt x="0" y="67766"/>
                  </a:lnTo>
                  <a:lnTo>
                    <a:pt x="179701" y="167805"/>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5"/>
            <p:cNvSpPr/>
            <p:nvPr/>
          </p:nvSpPr>
          <p:spPr>
            <a:xfrm>
              <a:off x="7165678" y="5331296"/>
              <a:ext cx="357505" cy="207645"/>
            </a:xfrm>
            <a:custGeom>
              <a:rect b="b" l="l" r="r" t="t"/>
              <a:pathLst>
                <a:path extrusionOk="0" h="207645" w="357504">
                  <a:moveTo>
                    <a:pt x="357130" y="0"/>
                  </a:moveTo>
                  <a:lnTo>
                    <a:pt x="325546" y="132435"/>
                  </a:lnTo>
                  <a:lnTo>
                    <a:pt x="277817" y="195715"/>
                  </a:lnTo>
                  <a:lnTo>
                    <a:pt x="180462" y="207059"/>
                  </a:lnTo>
                  <a:lnTo>
                    <a:pt x="0" y="183690"/>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5"/>
            <p:cNvSpPr/>
            <p:nvPr/>
          </p:nvSpPr>
          <p:spPr>
            <a:xfrm>
              <a:off x="7142304" y="5157861"/>
              <a:ext cx="207645" cy="357505"/>
            </a:xfrm>
            <a:custGeom>
              <a:rect b="b" l="l" r="r" t="t"/>
              <a:pathLst>
                <a:path extrusionOk="0" h="357504" w="207645">
                  <a:moveTo>
                    <a:pt x="207070" y="0"/>
                  </a:moveTo>
                  <a:lnTo>
                    <a:pt x="74628" y="31583"/>
                  </a:lnTo>
                  <a:lnTo>
                    <a:pt x="11345" y="79311"/>
                  </a:lnTo>
                  <a:lnTo>
                    <a:pt x="0" y="176663"/>
                  </a:lnTo>
                  <a:lnTo>
                    <a:pt x="23369" y="357120"/>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5"/>
          <p:cNvGrpSpPr/>
          <p:nvPr/>
        </p:nvGrpSpPr>
        <p:grpSpPr>
          <a:xfrm>
            <a:off x="7366536" y="4246253"/>
            <a:ext cx="1079186" cy="783959"/>
            <a:chOff x="11709936" y="4779653"/>
            <a:chExt cx="1079186" cy="783959"/>
          </a:xfrm>
        </p:grpSpPr>
        <p:sp>
          <p:nvSpPr>
            <p:cNvPr id="200" name="Google Shape;200;p5"/>
            <p:cNvSpPr/>
            <p:nvPr/>
          </p:nvSpPr>
          <p:spPr>
            <a:xfrm>
              <a:off x="12266514" y="5009030"/>
              <a:ext cx="333375" cy="419734"/>
            </a:xfrm>
            <a:custGeom>
              <a:rect b="b" l="l" r="r" t="t"/>
              <a:pathLst>
                <a:path extrusionOk="0" h="419735" w="33337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5"/>
            <p:cNvSpPr/>
            <p:nvPr/>
          </p:nvSpPr>
          <p:spPr>
            <a:xfrm>
              <a:off x="12176731" y="5185727"/>
              <a:ext cx="288290" cy="288290"/>
            </a:xfrm>
            <a:custGeom>
              <a:rect b="b" l="l" r="r" t="t"/>
              <a:pathLst>
                <a:path extrusionOk="0" h="288289" w="288290">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5"/>
            <p:cNvSpPr/>
            <p:nvPr/>
          </p:nvSpPr>
          <p:spPr>
            <a:xfrm>
              <a:off x="12086962" y="5275506"/>
              <a:ext cx="243204" cy="243204"/>
            </a:xfrm>
            <a:custGeom>
              <a:rect b="b" l="l" r="r" t="t"/>
              <a:pathLst>
                <a:path extrusionOk="0" h="243204" w="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5"/>
            <p:cNvSpPr/>
            <p:nvPr/>
          </p:nvSpPr>
          <p:spPr>
            <a:xfrm>
              <a:off x="11788392" y="4800977"/>
              <a:ext cx="407034" cy="762635"/>
            </a:xfrm>
            <a:custGeom>
              <a:rect b="b" l="l" r="r" t="t"/>
              <a:pathLst>
                <a:path extrusionOk="0" h="762635" w="407034">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5"/>
            <p:cNvSpPr/>
            <p:nvPr/>
          </p:nvSpPr>
          <p:spPr>
            <a:xfrm>
              <a:off x="12013107" y="4779653"/>
              <a:ext cx="681355" cy="561975"/>
            </a:xfrm>
            <a:custGeom>
              <a:rect b="b" l="l" r="r" t="t"/>
              <a:pathLst>
                <a:path extrusionOk="0" h="561975" w="681354">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5"/>
            <p:cNvSpPr/>
            <p:nvPr/>
          </p:nvSpPr>
          <p:spPr>
            <a:xfrm>
              <a:off x="12662122" y="4865143"/>
              <a:ext cx="127000" cy="444500"/>
            </a:xfrm>
            <a:custGeom>
              <a:rect b="b" l="l" r="r" t="t"/>
              <a:pathLst>
                <a:path extrusionOk="0" h="444500" w="127000">
                  <a:moveTo>
                    <a:pt x="126959" y="444352"/>
                  </a:moveTo>
                  <a:lnTo>
                    <a:pt x="31737" y="444352"/>
                  </a:lnTo>
                  <a:lnTo>
                    <a:pt x="0" y="31747"/>
                  </a:lnTo>
                  <a:lnTo>
                    <a:pt x="126959" y="0"/>
                  </a:lnTo>
                  <a:lnTo>
                    <a:pt x="126959" y="444352"/>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5"/>
            <p:cNvSpPr/>
            <p:nvPr/>
          </p:nvSpPr>
          <p:spPr>
            <a:xfrm>
              <a:off x="11709936" y="4865143"/>
              <a:ext cx="123189" cy="444500"/>
            </a:xfrm>
            <a:custGeom>
              <a:rect b="b" l="l" r="r" t="t"/>
              <a:pathLst>
                <a:path extrusionOk="0" h="444500" w="123190">
                  <a:moveTo>
                    <a:pt x="0" y="444352"/>
                  </a:moveTo>
                  <a:lnTo>
                    <a:pt x="78458" y="444352"/>
                  </a:lnTo>
                  <a:lnTo>
                    <a:pt x="123032" y="31747"/>
                  </a:lnTo>
                  <a:lnTo>
                    <a:pt x="0" y="0"/>
                  </a:lnTo>
                  <a:lnTo>
                    <a:pt x="0" y="444352"/>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5"/>
          <p:cNvSpPr txBox="1"/>
          <p:nvPr/>
        </p:nvSpPr>
        <p:spPr>
          <a:xfrm>
            <a:off x="15590119" y="5326230"/>
            <a:ext cx="3522900" cy="425070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Clr>
                <a:srgbClr val="000000"/>
              </a:buClr>
              <a:buSzPts val="2950"/>
              <a:buFont typeface="Arial"/>
              <a:buNone/>
            </a:pPr>
            <a:r>
              <a:rPr b="1" i="0" lang="es-CL" sz="2950" u="none" cap="none" strike="noStrike">
                <a:solidFill>
                  <a:srgbClr val="317DE2"/>
                </a:solidFill>
                <a:latin typeface="Arial"/>
                <a:ea typeface="Arial"/>
                <a:cs typeface="Arial"/>
                <a:sym typeface="Arial"/>
              </a:rPr>
              <a:t>    COMBINACIÓN</a:t>
            </a:r>
            <a:endParaRPr b="0" i="0" sz="2950" u="none" cap="none" strike="noStrike">
              <a:solidFill>
                <a:srgbClr val="317DE2"/>
              </a:solidFill>
              <a:latin typeface="Arial"/>
              <a:ea typeface="Arial"/>
              <a:cs typeface="Arial"/>
              <a:sym typeface="Arial"/>
            </a:endParaRPr>
          </a:p>
          <a:p>
            <a:pPr indent="634" lvl="0" marL="12700" marR="5080" rtl="0" algn="ctr">
              <a:lnSpc>
                <a:spcPct val="126899"/>
              </a:lnSpc>
              <a:spcBef>
                <a:spcPts val="1620"/>
              </a:spcBef>
              <a:spcAft>
                <a:spcPts val="0"/>
              </a:spcAft>
              <a:buClr>
                <a:srgbClr val="000000"/>
              </a:buClr>
              <a:buSzPts val="1100"/>
              <a:buFont typeface="Arial"/>
              <a:buNone/>
            </a:pPr>
            <a:r>
              <a:rPr b="0" i="0" lang="es-CL" sz="2350" u="none" cap="none" strike="noStrike">
                <a:solidFill>
                  <a:schemeClr val="dk1"/>
                </a:solidFill>
                <a:latin typeface="Arial"/>
                <a:ea typeface="Arial"/>
                <a:cs typeface="Arial"/>
                <a:sym typeface="Arial"/>
              </a:rPr>
              <a:t>Una combinación única de uno o más productos, servicios o resultados (por ejemplo, una aplicación de software, sus asociados documentación y servicios de mesa de ayuda).</a:t>
            </a:r>
            <a:endParaRPr b="0" i="0" sz="2350" u="none" cap="none" strike="noStrike">
              <a:solidFill>
                <a:schemeClr val="dk1"/>
              </a:solidFill>
              <a:latin typeface="Arial"/>
              <a:ea typeface="Arial"/>
              <a:cs typeface="Arial"/>
              <a:sym typeface="Arial"/>
            </a:endParaRPr>
          </a:p>
        </p:txBody>
      </p:sp>
      <p:grpSp>
        <p:nvGrpSpPr>
          <p:cNvPr id="208" name="Google Shape;208;p5"/>
          <p:cNvGrpSpPr/>
          <p:nvPr/>
        </p:nvGrpSpPr>
        <p:grpSpPr>
          <a:xfrm>
            <a:off x="16895904" y="4030618"/>
            <a:ext cx="1011068" cy="974923"/>
            <a:chOff x="7142304" y="4564018"/>
            <a:chExt cx="1011068" cy="974923"/>
          </a:xfrm>
        </p:grpSpPr>
        <p:sp>
          <p:nvSpPr>
            <p:cNvPr id="209" name="Google Shape;209;p5"/>
            <p:cNvSpPr/>
            <p:nvPr/>
          </p:nvSpPr>
          <p:spPr>
            <a:xfrm>
              <a:off x="7389468" y="4564018"/>
              <a:ext cx="763904" cy="727710"/>
            </a:xfrm>
            <a:custGeom>
              <a:rect b="b" l="l" r="r" t="t"/>
              <a:pathLst>
                <a:path extrusionOk="0" h="727710" w="763904">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5"/>
            <p:cNvSpPr/>
            <p:nvPr/>
          </p:nvSpPr>
          <p:spPr>
            <a:xfrm>
              <a:off x="7291555" y="5059952"/>
              <a:ext cx="329565" cy="329564"/>
            </a:xfrm>
            <a:custGeom>
              <a:rect b="b" l="l" r="r" t="t"/>
              <a:pathLst>
                <a:path extrusionOk="0" h="329564" w="329565">
                  <a:moveTo>
                    <a:pt x="329162" y="231249"/>
                  </a:moveTo>
                  <a:lnTo>
                    <a:pt x="97913" y="0"/>
                  </a:lnTo>
                  <a:lnTo>
                    <a:pt x="0" y="40093"/>
                  </a:lnTo>
                  <a:lnTo>
                    <a:pt x="289069" y="329162"/>
                  </a:lnTo>
                  <a:lnTo>
                    <a:pt x="329162" y="231249"/>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5"/>
            <p:cNvSpPr/>
            <p:nvPr/>
          </p:nvSpPr>
          <p:spPr>
            <a:xfrm>
              <a:off x="7685966" y="4749414"/>
              <a:ext cx="245745" cy="245745"/>
            </a:xfrm>
            <a:custGeom>
              <a:rect b="b" l="l" r="r" t="t"/>
              <a:pathLst>
                <a:path extrusionOk="0" h="245745" w="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5"/>
            <p:cNvSpPr/>
            <p:nvPr/>
          </p:nvSpPr>
          <p:spPr>
            <a:xfrm>
              <a:off x="7709036" y="5171503"/>
              <a:ext cx="168275" cy="259714"/>
            </a:xfrm>
            <a:custGeom>
              <a:rect b="b" l="l" r="r" t="t"/>
              <a:pathLst>
                <a:path extrusionOk="0" h="259714" w="168275">
                  <a:moveTo>
                    <a:pt x="142215" y="0"/>
                  </a:moveTo>
                  <a:lnTo>
                    <a:pt x="164703" y="103188"/>
                  </a:lnTo>
                  <a:lnTo>
                    <a:pt x="167806" y="164621"/>
                  </a:lnTo>
                  <a:lnTo>
                    <a:pt x="147569" y="208635"/>
                  </a:lnTo>
                  <a:lnTo>
                    <a:pt x="100038" y="259562"/>
                  </a:lnTo>
                  <a:lnTo>
                    <a:pt x="0" y="79861"/>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5"/>
            <p:cNvSpPr/>
            <p:nvPr/>
          </p:nvSpPr>
          <p:spPr>
            <a:xfrm>
              <a:off x="7249595" y="4803819"/>
              <a:ext cx="259715" cy="168275"/>
            </a:xfrm>
            <a:custGeom>
              <a:rect b="b" l="l" r="r" t="t"/>
              <a:pathLst>
                <a:path extrusionOk="0" h="168275" w="259715">
                  <a:moveTo>
                    <a:pt x="259562" y="25600"/>
                  </a:moveTo>
                  <a:lnTo>
                    <a:pt x="156374" y="3105"/>
                  </a:lnTo>
                  <a:lnTo>
                    <a:pt x="94940" y="0"/>
                  </a:lnTo>
                  <a:lnTo>
                    <a:pt x="50927" y="20235"/>
                  </a:lnTo>
                  <a:lnTo>
                    <a:pt x="0" y="67766"/>
                  </a:lnTo>
                  <a:lnTo>
                    <a:pt x="179701" y="167805"/>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5"/>
            <p:cNvSpPr/>
            <p:nvPr/>
          </p:nvSpPr>
          <p:spPr>
            <a:xfrm>
              <a:off x="7165678" y="5331296"/>
              <a:ext cx="357504" cy="207645"/>
            </a:xfrm>
            <a:custGeom>
              <a:rect b="b" l="l" r="r" t="t"/>
              <a:pathLst>
                <a:path extrusionOk="0" h="207645" w="357504">
                  <a:moveTo>
                    <a:pt x="357130" y="0"/>
                  </a:moveTo>
                  <a:lnTo>
                    <a:pt x="325546" y="132435"/>
                  </a:lnTo>
                  <a:lnTo>
                    <a:pt x="277817" y="195715"/>
                  </a:lnTo>
                  <a:lnTo>
                    <a:pt x="180462" y="207059"/>
                  </a:lnTo>
                  <a:lnTo>
                    <a:pt x="0" y="183690"/>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5"/>
            <p:cNvSpPr/>
            <p:nvPr/>
          </p:nvSpPr>
          <p:spPr>
            <a:xfrm>
              <a:off x="7142304" y="5157861"/>
              <a:ext cx="207645" cy="357504"/>
            </a:xfrm>
            <a:custGeom>
              <a:rect b="b" l="l" r="r" t="t"/>
              <a:pathLst>
                <a:path extrusionOk="0" h="357504" w="207645">
                  <a:moveTo>
                    <a:pt x="207070" y="0"/>
                  </a:moveTo>
                  <a:lnTo>
                    <a:pt x="74628" y="31583"/>
                  </a:lnTo>
                  <a:lnTo>
                    <a:pt x="11345" y="79311"/>
                  </a:lnTo>
                  <a:lnTo>
                    <a:pt x="0" y="176663"/>
                  </a:lnTo>
                  <a:lnTo>
                    <a:pt x="23369" y="357120"/>
                  </a:lnTo>
                </a:path>
              </a:pathLst>
            </a:custGeom>
            <a:noFill/>
            <a:ln cap="flat" cmpd="sng" w="26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093ba646f0_0_33"/>
          <p:cNvSpPr txBox="1"/>
          <p:nvPr>
            <p:ph idx="1" type="body"/>
          </p:nvPr>
        </p:nvSpPr>
        <p:spPr>
          <a:xfrm>
            <a:off x="574052" y="1258400"/>
            <a:ext cx="5262300" cy="4433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L"/>
              <a:t>Ejemplos de iniciativas que coinciden con la ejecución de proyectos</a:t>
            </a:r>
            <a:endParaRPr/>
          </a:p>
        </p:txBody>
      </p:sp>
      <p:pic>
        <p:nvPicPr>
          <p:cNvPr id="221" name="Google Shape;221;g1093ba646f0_0_33"/>
          <p:cNvPicPr preferRelativeResize="0"/>
          <p:nvPr/>
        </p:nvPicPr>
        <p:blipFill rotWithShape="1">
          <a:blip r:embed="rId3">
            <a:alphaModFix/>
          </a:blip>
          <a:srcRect b="0" l="0" r="0" t="0"/>
          <a:stretch/>
        </p:blipFill>
        <p:spPr>
          <a:xfrm>
            <a:off x="6855345" y="3401431"/>
            <a:ext cx="1031738" cy="562610"/>
          </a:xfrm>
          <a:prstGeom prst="rect">
            <a:avLst/>
          </a:prstGeom>
          <a:noFill/>
          <a:ln>
            <a:noFill/>
          </a:ln>
        </p:spPr>
      </p:pic>
      <p:sp>
        <p:nvSpPr>
          <p:cNvPr id="222" name="Google Shape;222;g1093ba646f0_0_33"/>
          <p:cNvSpPr txBox="1"/>
          <p:nvPr/>
        </p:nvSpPr>
        <p:spPr>
          <a:xfrm>
            <a:off x="8316450" y="2494325"/>
            <a:ext cx="10510800" cy="78138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500"/>
              <a:buFont typeface="Arial"/>
              <a:buNone/>
            </a:pPr>
            <a:r>
              <a:rPr b="1" i="0" lang="es-CL" sz="3500" u="none" cap="none" strike="noStrike">
                <a:solidFill>
                  <a:srgbClr val="9EA4A8"/>
                </a:solidFill>
                <a:latin typeface="Arial"/>
                <a:ea typeface="Arial"/>
                <a:cs typeface="Arial"/>
                <a:sym typeface="Arial"/>
              </a:rPr>
              <a:t>Objetivos tras la ejecución de un proyecto</a:t>
            </a:r>
            <a:endParaRPr b="1" i="0" sz="3500" u="none" cap="none" strike="noStrike">
              <a:solidFill>
                <a:srgbClr val="9EA4A8"/>
              </a:solidFill>
              <a:latin typeface="Arial"/>
              <a:ea typeface="Arial"/>
              <a:cs typeface="Arial"/>
              <a:sym typeface="Arial"/>
            </a:endParaRPr>
          </a:p>
          <a:p>
            <a:pPr indent="-422275" lvl="0" marL="457200" marR="5080" rtl="0" algn="just">
              <a:lnSpc>
                <a:spcPct val="101499"/>
              </a:lnSpc>
              <a:spcBef>
                <a:spcPts val="345"/>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Desarrollo de un nuevo compuesto farmacéutico para el mercado,</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Ampliación de un servicio de guía turístico,</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Fusionando dos organizaciones,</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Mejorar un proceso empresarial dentro de una organización,</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Adquirir e instalar un nuevo sistema de hardware para su uso en una organización,</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Explorando petróleo en una región,</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Modificar un programa de software utilizado en una organización,</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Realización de investigaciones para desarrollar un nuevo proceso de fabricación, y</a:t>
            </a:r>
            <a:endParaRPr b="0" i="0" sz="3050" u="none" cap="none" strike="noStrike">
              <a:solidFill>
                <a:schemeClr val="dk1"/>
              </a:solidFill>
              <a:latin typeface="Arial"/>
              <a:ea typeface="Arial"/>
              <a:cs typeface="Arial"/>
              <a:sym typeface="Arial"/>
            </a:endParaRPr>
          </a:p>
          <a:p>
            <a:pPr indent="-422275" lvl="0" marL="457200" marR="5080" rtl="0" algn="just">
              <a:lnSpc>
                <a:spcPct val="101499"/>
              </a:lnSpc>
              <a:spcBef>
                <a:spcPts val="0"/>
              </a:spcBef>
              <a:spcAft>
                <a:spcPts val="0"/>
              </a:spcAft>
              <a:buClr>
                <a:schemeClr val="dk1"/>
              </a:buClr>
              <a:buSzPts val="3050"/>
              <a:buFont typeface="Arial"/>
              <a:buChar char="●"/>
            </a:pPr>
            <a:r>
              <a:rPr b="0" i="0" lang="es-CL" sz="3050" u="none" cap="none" strike="noStrike">
                <a:solidFill>
                  <a:schemeClr val="dk1"/>
                </a:solidFill>
                <a:latin typeface="Arial"/>
                <a:ea typeface="Arial"/>
                <a:cs typeface="Arial"/>
                <a:sym typeface="Arial"/>
              </a:rPr>
              <a:t>Construyendo un edificio.</a:t>
            </a:r>
            <a:endParaRPr b="0" i="0" sz="30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1950"/>
              <a:buFont typeface="Arial"/>
              <a:buNone/>
            </a:pPr>
            <a:r>
              <a:t/>
            </a:r>
            <a:endParaRPr b="0" i="0" sz="275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idx="1" type="body"/>
          </p:nvPr>
        </p:nvSpPr>
        <p:spPr>
          <a:xfrm>
            <a:off x="574040" y="1944211"/>
            <a:ext cx="43434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Preguntas claves</a:t>
            </a:r>
            <a:endParaRPr/>
          </a:p>
        </p:txBody>
      </p:sp>
      <p:sp>
        <p:nvSpPr>
          <p:cNvPr id="228" name="Google Shape;228;p6"/>
          <p:cNvSpPr txBox="1"/>
          <p:nvPr>
            <p:ph idx="2" type="body"/>
          </p:nvPr>
        </p:nvSpPr>
        <p:spPr>
          <a:xfrm>
            <a:off x="1108075" y="3521075"/>
            <a:ext cx="4343400" cy="1785600"/>
          </a:xfrm>
          <a:prstGeom prst="rect">
            <a:avLst/>
          </a:prstGeom>
          <a:noFill/>
          <a:ln>
            <a:noFill/>
          </a:ln>
        </p:spPr>
        <p:txBody>
          <a:bodyPr anchorCtr="0" anchor="t" bIns="0" lIns="0" spcFirstLastPara="1" rIns="0" wrap="square" tIns="0">
            <a:spAutoFit/>
          </a:bodyPr>
          <a:lstStyle/>
          <a:p>
            <a:pPr indent="-374650" lvl="0" marL="457200" rtl="0" algn="l">
              <a:lnSpc>
                <a:spcPct val="100000"/>
              </a:lnSpc>
              <a:spcBef>
                <a:spcPts val="0"/>
              </a:spcBef>
              <a:spcAft>
                <a:spcPts val="0"/>
              </a:spcAft>
              <a:buSzPts val="2300"/>
              <a:buChar char="●"/>
            </a:pPr>
            <a:r>
              <a:rPr lang="es-CL" sz="2900"/>
              <a:t>Dónde estamos?</a:t>
            </a:r>
            <a:endParaRPr sz="2900"/>
          </a:p>
          <a:p>
            <a:pPr indent="-374650" lvl="0" marL="457200" rtl="0" algn="l">
              <a:lnSpc>
                <a:spcPct val="100000"/>
              </a:lnSpc>
              <a:spcBef>
                <a:spcPts val="0"/>
              </a:spcBef>
              <a:spcAft>
                <a:spcPts val="0"/>
              </a:spcAft>
              <a:buSzPts val="2300"/>
              <a:buChar char="●"/>
            </a:pPr>
            <a:r>
              <a:rPr lang="es-CL" sz="2900"/>
              <a:t>Hacia dónde queremos llegar?</a:t>
            </a:r>
            <a:endParaRPr sz="2900"/>
          </a:p>
          <a:p>
            <a:pPr indent="-374650" lvl="0" marL="457200" rtl="0" algn="l">
              <a:lnSpc>
                <a:spcPct val="100000"/>
              </a:lnSpc>
              <a:spcBef>
                <a:spcPts val="0"/>
              </a:spcBef>
              <a:spcAft>
                <a:spcPts val="0"/>
              </a:spcAft>
              <a:buSzPts val="2300"/>
              <a:buChar char="●"/>
            </a:pPr>
            <a:r>
              <a:rPr lang="es-CL" sz="2900"/>
              <a:t>Cómo llegamos?</a:t>
            </a:r>
            <a:endParaRPr sz="2900"/>
          </a:p>
        </p:txBody>
      </p:sp>
      <p:pic>
        <p:nvPicPr>
          <p:cNvPr id="229" name="Google Shape;229;p6"/>
          <p:cNvPicPr preferRelativeResize="0"/>
          <p:nvPr/>
        </p:nvPicPr>
        <p:blipFill rotWithShape="1">
          <a:blip r:embed="rId3">
            <a:alphaModFix/>
          </a:blip>
          <a:srcRect b="0" l="0" r="0" t="0"/>
          <a:stretch/>
        </p:blipFill>
        <p:spPr>
          <a:xfrm>
            <a:off x="6403975" y="1581150"/>
            <a:ext cx="11490949" cy="783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093ba646f0_0_44"/>
          <p:cNvSpPr txBox="1"/>
          <p:nvPr>
            <p:ph type="title"/>
          </p:nvPr>
        </p:nvSpPr>
        <p:spPr>
          <a:xfrm>
            <a:off x="1321990" y="8235994"/>
            <a:ext cx="6048300" cy="2493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Necesidades que activan iniciativas de proyecto</a:t>
            </a:r>
            <a:endParaRPr/>
          </a:p>
        </p:txBody>
      </p:sp>
      <p:sp>
        <p:nvSpPr>
          <p:cNvPr id="235" name="Google Shape;235;g1093ba646f0_0_44"/>
          <p:cNvSpPr txBox="1"/>
          <p:nvPr>
            <p:ph idx="1" type="body"/>
          </p:nvPr>
        </p:nvSpPr>
        <p:spPr>
          <a:xfrm>
            <a:off x="8314275" y="8170450"/>
            <a:ext cx="11578500" cy="18471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SzPts val="2600"/>
              <a:buChar char="●"/>
            </a:pPr>
            <a:r>
              <a:rPr lang="es-CL" sz="3000"/>
              <a:t>Cumplimiento regulatorio, legal y requerimientos de la sociedad</a:t>
            </a:r>
            <a:endParaRPr sz="3000"/>
          </a:p>
          <a:p>
            <a:pPr indent="-393700" lvl="0" marL="457200" rtl="0" algn="l">
              <a:lnSpc>
                <a:spcPct val="100000"/>
              </a:lnSpc>
              <a:spcBef>
                <a:spcPts val="0"/>
              </a:spcBef>
              <a:spcAft>
                <a:spcPts val="0"/>
              </a:spcAft>
              <a:buSzPts val="2600"/>
              <a:buChar char="●"/>
            </a:pPr>
            <a:r>
              <a:rPr lang="es-CL" sz="3000"/>
              <a:t>Satisfacer necesidades y solicitudes de los stakeholders</a:t>
            </a:r>
            <a:endParaRPr sz="3000"/>
          </a:p>
          <a:p>
            <a:pPr indent="-393700" lvl="0" marL="457200" rtl="0" algn="l">
              <a:lnSpc>
                <a:spcPct val="100000"/>
              </a:lnSpc>
              <a:spcBef>
                <a:spcPts val="0"/>
              </a:spcBef>
              <a:spcAft>
                <a:spcPts val="0"/>
              </a:spcAft>
              <a:buSzPts val="2600"/>
              <a:buChar char="●"/>
            </a:pPr>
            <a:r>
              <a:rPr lang="es-CL" sz="3000"/>
              <a:t>Crear, mejorar o corregir productos, procesos o servicios</a:t>
            </a:r>
            <a:endParaRPr sz="3000"/>
          </a:p>
          <a:p>
            <a:pPr indent="-393700" lvl="0" marL="457200" rtl="0" algn="l">
              <a:lnSpc>
                <a:spcPct val="100000"/>
              </a:lnSpc>
              <a:spcBef>
                <a:spcPts val="0"/>
              </a:spcBef>
              <a:spcAft>
                <a:spcPts val="0"/>
              </a:spcAft>
              <a:buSzPts val="2600"/>
              <a:buChar char="●"/>
            </a:pPr>
            <a:r>
              <a:rPr lang="es-CL" sz="3000"/>
              <a:t>Implementar o modificar estrategias tecnológicas y de negocio</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093ba646f0_0_49"/>
          <p:cNvSpPr txBox="1"/>
          <p:nvPr>
            <p:ph idx="1" type="body"/>
          </p:nvPr>
        </p:nvSpPr>
        <p:spPr>
          <a:xfrm>
            <a:off x="574040" y="2020411"/>
            <a:ext cx="4343400" cy="2955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Contexto que activa la necesidad de un proyecto</a:t>
            </a:r>
            <a:endParaRPr/>
          </a:p>
        </p:txBody>
      </p:sp>
      <p:pic>
        <p:nvPicPr>
          <p:cNvPr id="241" name="Google Shape;241;g1093ba646f0_0_49"/>
          <p:cNvPicPr preferRelativeResize="0"/>
          <p:nvPr/>
        </p:nvPicPr>
        <p:blipFill rotWithShape="1">
          <a:blip r:embed="rId3">
            <a:alphaModFix/>
          </a:blip>
          <a:srcRect b="0" l="0" r="0" t="0"/>
          <a:stretch/>
        </p:blipFill>
        <p:spPr>
          <a:xfrm>
            <a:off x="6194425" y="2324100"/>
            <a:ext cx="9801225" cy="7115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093ba646f0_0_56"/>
          <p:cNvSpPr txBox="1"/>
          <p:nvPr>
            <p:ph idx="1" type="body"/>
          </p:nvPr>
        </p:nvSpPr>
        <p:spPr>
          <a:xfrm>
            <a:off x="574052" y="1258400"/>
            <a:ext cx="5262300" cy="4433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L"/>
              <a:t>Ejemplos de iniciativas que coinciden con la ejecución de proyectos</a:t>
            </a:r>
            <a:endParaRPr/>
          </a:p>
        </p:txBody>
      </p:sp>
      <p:pic>
        <p:nvPicPr>
          <p:cNvPr id="247" name="Google Shape;247;g1093ba646f0_0_56"/>
          <p:cNvPicPr preferRelativeResize="0"/>
          <p:nvPr/>
        </p:nvPicPr>
        <p:blipFill rotWithShape="1">
          <a:blip r:embed="rId3">
            <a:alphaModFix/>
          </a:blip>
          <a:srcRect b="0" l="0" r="0" t="0"/>
          <a:stretch/>
        </p:blipFill>
        <p:spPr>
          <a:xfrm>
            <a:off x="6626745" y="4239631"/>
            <a:ext cx="1031738" cy="562610"/>
          </a:xfrm>
          <a:prstGeom prst="rect">
            <a:avLst/>
          </a:prstGeom>
          <a:noFill/>
          <a:ln>
            <a:noFill/>
          </a:ln>
        </p:spPr>
      </p:pic>
      <p:sp>
        <p:nvSpPr>
          <p:cNvPr id="248" name="Google Shape;248;g1093ba646f0_0_56"/>
          <p:cNvSpPr txBox="1"/>
          <p:nvPr/>
        </p:nvSpPr>
        <p:spPr>
          <a:xfrm>
            <a:off x="8316450" y="2494325"/>
            <a:ext cx="10510800" cy="75162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500"/>
              <a:buFont typeface="Arial"/>
              <a:buNone/>
            </a:pPr>
            <a:r>
              <a:rPr b="1" i="0" lang="es-CL" sz="3500" u="none" cap="none" strike="noStrike">
                <a:solidFill>
                  <a:srgbClr val="9EA4A8"/>
                </a:solidFill>
                <a:latin typeface="Arial"/>
                <a:ea typeface="Arial"/>
                <a:cs typeface="Arial"/>
                <a:sym typeface="Arial"/>
              </a:rPr>
              <a:t>Factores específicos</a:t>
            </a:r>
            <a:endParaRPr b="1" i="0" sz="3500" u="none" cap="none" strike="noStrike">
              <a:solidFill>
                <a:srgbClr val="9EA4A8"/>
              </a:solidFill>
              <a:latin typeface="Arial"/>
              <a:ea typeface="Arial"/>
              <a:cs typeface="Arial"/>
              <a:sym typeface="Arial"/>
            </a:endParaRPr>
          </a:p>
          <a:p>
            <a:pPr indent="-415925" lvl="0" marL="457200" marR="5080" rtl="0" algn="just">
              <a:lnSpc>
                <a:spcPct val="101499"/>
              </a:lnSpc>
              <a:spcBef>
                <a:spcPts val="345"/>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Nueva tecnología</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Fuerzas competitivas</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Problemas materiales</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Cambios políticos</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Demanda de mercado</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Cambios económicos</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Solicitud del cliente</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Demandas de las partes interesadas</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Requerimiento legal</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Procesos de mejoras de negocio</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Oportunidad estratégica o necesidad empresarial</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Necesidad social</a:t>
            </a:r>
            <a:endParaRPr b="0" i="0" sz="2950" u="none" cap="none" strike="noStrike">
              <a:solidFill>
                <a:schemeClr val="dk1"/>
              </a:solidFill>
              <a:latin typeface="Arial"/>
              <a:ea typeface="Arial"/>
              <a:cs typeface="Arial"/>
              <a:sym typeface="Arial"/>
            </a:endParaRPr>
          </a:p>
          <a:p>
            <a:pPr indent="-415925" lvl="0" marL="457200" marR="5080" rtl="0" algn="just">
              <a:lnSpc>
                <a:spcPct val="101499"/>
              </a:lnSpc>
              <a:spcBef>
                <a:spcPts val="0"/>
              </a:spcBef>
              <a:spcAft>
                <a:spcPts val="0"/>
              </a:spcAft>
              <a:buClr>
                <a:schemeClr val="dk1"/>
              </a:buClr>
              <a:buSzPts val="2950"/>
              <a:buFont typeface="Arial"/>
              <a:buChar char="●"/>
            </a:pPr>
            <a:r>
              <a:rPr b="0" i="0" lang="es-CL" sz="2950" u="none" cap="none" strike="noStrike">
                <a:solidFill>
                  <a:schemeClr val="dk1"/>
                </a:solidFill>
                <a:latin typeface="Arial"/>
                <a:ea typeface="Arial"/>
                <a:cs typeface="Arial"/>
                <a:sym typeface="Arial"/>
              </a:rPr>
              <a:t>Consideraciones ambientales</a:t>
            </a:r>
            <a:endParaRPr b="0" i="0" sz="29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250"/>
              <a:buFont typeface="Arial"/>
              <a:buNone/>
            </a:pPr>
            <a:r>
              <a:t/>
            </a:r>
            <a:endParaRPr b="0" i="0" sz="29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1950"/>
              <a:buFont typeface="Arial"/>
              <a:buNone/>
            </a:pPr>
            <a:r>
              <a:t/>
            </a:r>
            <a:endParaRPr b="0" i="0" sz="195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
          <p:cNvSpPr txBox="1"/>
          <p:nvPr>
            <p:ph type="title"/>
          </p:nvPr>
        </p:nvSpPr>
        <p:spPr>
          <a:xfrm>
            <a:off x="1321990" y="8235994"/>
            <a:ext cx="6048300" cy="831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Actividad</a:t>
            </a:r>
            <a:endParaRPr/>
          </a:p>
        </p:txBody>
      </p:sp>
      <p:sp>
        <p:nvSpPr>
          <p:cNvPr id="254" name="Google Shape;254;p7"/>
          <p:cNvSpPr txBox="1"/>
          <p:nvPr>
            <p:ph idx="1" type="body"/>
          </p:nvPr>
        </p:nvSpPr>
        <p:spPr>
          <a:xfrm>
            <a:off x="8314271" y="8170445"/>
            <a:ext cx="11193600" cy="1200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900"/>
              <a:t>¿Puedes</a:t>
            </a:r>
            <a:r>
              <a:rPr lang="es-CL" sz="3900"/>
              <a:t> identificar algunos ejemplos para cada factor?</a:t>
            </a:r>
            <a:endParaRPr sz="3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081ecc112c_0_0"/>
          <p:cNvSpPr txBox="1"/>
          <p:nvPr>
            <p:ph idx="1" type="body"/>
          </p:nvPr>
        </p:nvSpPr>
        <p:spPr>
          <a:xfrm>
            <a:off x="5846849" y="669225"/>
            <a:ext cx="13218600" cy="221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La ejecución de proyecto como el desarrollo</a:t>
            </a:r>
            <a:endParaRPr/>
          </a:p>
          <a:p>
            <a:pPr indent="0" lvl="0" marL="0" rtl="0" algn="l">
              <a:lnSpc>
                <a:spcPct val="100000"/>
              </a:lnSpc>
              <a:spcBef>
                <a:spcPts val="0"/>
              </a:spcBef>
              <a:spcAft>
                <a:spcPts val="0"/>
              </a:spcAft>
              <a:buSzPts val="1400"/>
              <a:buNone/>
            </a:pPr>
            <a:r>
              <a:rPr lang="es-CL"/>
              <a:t>de actividades que se encuentran relacionadas en objetivo </a:t>
            </a:r>
            <a:endParaRPr/>
          </a:p>
        </p:txBody>
      </p:sp>
      <p:pic>
        <p:nvPicPr>
          <p:cNvPr id="260" name="Google Shape;260;g1081ecc112c_0_0"/>
          <p:cNvPicPr preferRelativeResize="0"/>
          <p:nvPr/>
        </p:nvPicPr>
        <p:blipFill rotWithShape="1">
          <a:blip r:embed="rId3">
            <a:alphaModFix/>
          </a:blip>
          <a:srcRect b="0" l="0" r="0" t="0"/>
          <a:stretch/>
        </p:blipFill>
        <p:spPr>
          <a:xfrm>
            <a:off x="1281070" y="4314181"/>
            <a:ext cx="1031738" cy="562610"/>
          </a:xfrm>
          <a:prstGeom prst="rect">
            <a:avLst/>
          </a:prstGeom>
          <a:noFill/>
          <a:ln>
            <a:noFill/>
          </a:ln>
        </p:spPr>
      </p:pic>
      <p:sp>
        <p:nvSpPr>
          <p:cNvPr id="261" name="Google Shape;261;g1081ecc112c_0_0"/>
          <p:cNvSpPr txBox="1"/>
          <p:nvPr/>
        </p:nvSpPr>
        <p:spPr>
          <a:xfrm>
            <a:off x="3124200" y="3581525"/>
            <a:ext cx="16076100" cy="51891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900"/>
              <a:buFont typeface="Arial"/>
              <a:buNone/>
            </a:pPr>
            <a:r>
              <a:rPr b="1" i="0" lang="es-CL" sz="3900" u="none" cap="none" strike="noStrike">
                <a:solidFill>
                  <a:srgbClr val="9EA4A8"/>
                </a:solidFill>
                <a:latin typeface="Arial"/>
                <a:ea typeface="Arial"/>
                <a:cs typeface="Arial"/>
                <a:sym typeface="Arial"/>
              </a:rPr>
              <a:t>Organizando el trabajo</a:t>
            </a:r>
            <a:endParaRPr b="1" i="0" sz="3900" u="none" cap="none" strike="noStrike">
              <a:solidFill>
                <a:srgbClr val="9EA4A8"/>
              </a:solidFill>
              <a:latin typeface="Arial"/>
              <a:ea typeface="Arial"/>
              <a:cs typeface="Arial"/>
              <a:sym typeface="Arial"/>
            </a:endParaRPr>
          </a:p>
          <a:p>
            <a:pPr indent="-396875" lvl="0" marL="457200" marR="5080" rtl="0" algn="just">
              <a:lnSpc>
                <a:spcPct val="101499"/>
              </a:lnSpc>
              <a:spcBef>
                <a:spcPts val="345"/>
              </a:spcBef>
              <a:spcAft>
                <a:spcPts val="0"/>
              </a:spcAft>
              <a:buClr>
                <a:schemeClr val="dk1"/>
              </a:buClr>
              <a:buSzPts val="2650"/>
              <a:buFont typeface="Arial"/>
              <a:buChar char="●"/>
            </a:pPr>
            <a:r>
              <a:rPr b="0" i="0" lang="es-CL" sz="2650" u="none" cap="none" strike="noStrike">
                <a:solidFill>
                  <a:schemeClr val="dk1"/>
                </a:solidFill>
                <a:latin typeface="Arial"/>
                <a:ea typeface="Arial"/>
                <a:cs typeface="Arial"/>
                <a:sym typeface="Arial"/>
              </a:rPr>
              <a:t>PMBOK son las siglas de Project Management Body of Knowledge. Es un conjunto de terminologías y pautas para la gestión de proyectos los cuales se encuentran publicados y actualizados por The Project Management Institute (PMI).</a:t>
            </a:r>
            <a:endParaRPr b="0" i="0" sz="26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650"/>
              <a:buFont typeface="Arial"/>
              <a:buNone/>
            </a:pPr>
            <a:r>
              <a:t/>
            </a:r>
            <a:endParaRPr b="0" i="0" sz="2650" u="none" cap="none" strike="noStrike">
              <a:solidFill>
                <a:schemeClr val="dk1"/>
              </a:solidFill>
              <a:latin typeface="Arial"/>
              <a:ea typeface="Arial"/>
              <a:cs typeface="Arial"/>
              <a:sym typeface="Arial"/>
            </a:endParaRPr>
          </a:p>
          <a:p>
            <a:pPr indent="-396875" lvl="0" marL="457200" marR="5080" rtl="0" algn="just">
              <a:lnSpc>
                <a:spcPct val="101499"/>
              </a:lnSpc>
              <a:spcBef>
                <a:spcPts val="345"/>
              </a:spcBef>
              <a:spcAft>
                <a:spcPts val="0"/>
              </a:spcAft>
              <a:buClr>
                <a:schemeClr val="dk1"/>
              </a:buClr>
              <a:buSzPts val="2650"/>
              <a:buFont typeface="Arial"/>
              <a:buChar char="●"/>
            </a:pPr>
            <a:r>
              <a:rPr b="0" i="0" lang="es-CL" sz="2650" u="none" cap="none" strike="noStrike">
                <a:solidFill>
                  <a:schemeClr val="dk1"/>
                </a:solidFill>
                <a:latin typeface="Arial"/>
                <a:ea typeface="Arial"/>
                <a:cs typeface="Arial"/>
                <a:sym typeface="Arial"/>
              </a:rPr>
              <a:t>A través de la guía PMBOK, PMI se esfuerza por inculcar estándares que reflejen las prácticas más actualizadas en las profesiones de gestión de proyectos, programas y portafolios. Teniendo en cuenta este objetivo, </a:t>
            </a:r>
            <a:r>
              <a:rPr b="1" i="1" lang="es-CL" sz="3250" u="none" cap="none" strike="noStrike">
                <a:solidFill>
                  <a:schemeClr val="dk1"/>
                </a:solidFill>
                <a:latin typeface="Arial"/>
                <a:ea typeface="Arial"/>
                <a:cs typeface="Arial"/>
                <a:sym typeface="Arial"/>
              </a:rPr>
              <a:t>PMI garantiza actualizaciones periódicas de todos los productos estándar.</a:t>
            </a:r>
            <a:endParaRPr b="1" i="1" sz="32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650"/>
              <a:buFont typeface="Arial"/>
              <a:buNone/>
            </a:pPr>
            <a:r>
              <a:t/>
            </a:r>
            <a:endParaRPr b="0" i="0" sz="26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2350"/>
              <a:buFont typeface="Arial"/>
              <a:buNone/>
            </a:pPr>
            <a:r>
              <a:t/>
            </a:r>
            <a:endParaRPr b="0" i="0" sz="235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0e393baa39_0_0"/>
          <p:cNvSpPr txBox="1"/>
          <p:nvPr>
            <p:ph idx="1" type="body"/>
          </p:nvPr>
        </p:nvSpPr>
        <p:spPr>
          <a:xfrm>
            <a:off x="5556250" y="930275"/>
            <a:ext cx="105156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Introducción a la asignatura</a:t>
            </a:r>
            <a:endParaRPr/>
          </a:p>
        </p:txBody>
      </p:sp>
      <p:sp>
        <p:nvSpPr>
          <p:cNvPr id="114" name="Google Shape;114;g10e393baa39_0_0"/>
          <p:cNvSpPr txBox="1"/>
          <p:nvPr>
            <p:ph idx="2" type="body"/>
          </p:nvPr>
        </p:nvSpPr>
        <p:spPr>
          <a:xfrm>
            <a:off x="574040" y="3216275"/>
            <a:ext cx="18317100" cy="4925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200"/>
              <a:t> Bienvenidos a la asignatura de </a:t>
            </a:r>
            <a:r>
              <a:rPr b="1" i="1" lang="es-CL" sz="3200"/>
              <a:t>Control y Gestión de Proyectos de Conectividad</a:t>
            </a:r>
            <a:r>
              <a:rPr lang="es-CL" sz="3200"/>
              <a:t> ubicada en el séptimo semestre de la carrera de Ingeniería en Conectividad y Redes.</a:t>
            </a:r>
            <a:endParaRPr/>
          </a:p>
          <a:p>
            <a:pPr indent="0" lvl="0" marL="0" rtl="0" algn="l">
              <a:lnSpc>
                <a:spcPct val="100000"/>
              </a:lnSpc>
              <a:spcBef>
                <a:spcPts val="0"/>
              </a:spcBef>
              <a:spcAft>
                <a:spcPts val="0"/>
              </a:spcAft>
              <a:buSzPts val="1400"/>
              <a:buNone/>
            </a:pPr>
            <a:r>
              <a:t/>
            </a:r>
            <a:endParaRPr sz="3200"/>
          </a:p>
          <a:p>
            <a:pPr indent="0" lvl="0" marL="0" rtl="0" algn="l">
              <a:lnSpc>
                <a:spcPct val="100000"/>
              </a:lnSpc>
              <a:spcBef>
                <a:spcPts val="0"/>
              </a:spcBef>
              <a:spcAft>
                <a:spcPts val="0"/>
              </a:spcAft>
              <a:buSzPts val="1400"/>
              <a:buNone/>
            </a:pPr>
            <a:r>
              <a:rPr lang="es-CL" sz="3200"/>
              <a:t>        Esta asignatura aprenderás sobre la Gestión de Proyectos Tecnológicos utilizando metodología en Cascada basado en el estandard PMI además de los principios básicos de la Gestión Ágil</a:t>
            </a:r>
            <a:endParaRPr/>
          </a:p>
          <a:p>
            <a:pPr indent="0" lvl="0" marL="0" rtl="0" algn="l">
              <a:lnSpc>
                <a:spcPct val="100000"/>
              </a:lnSpc>
              <a:spcBef>
                <a:spcPts val="0"/>
              </a:spcBef>
              <a:spcAft>
                <a:spcPts val="0"/>
              </a:spcAft>
              <a:buSzPts val="1400"/>
              <a:buNone/>
            </a:pPr>
            <a:r>
              <a:t/>
            </a:r>
            <a:endParaRPr sz="3200"/>
          </a:p>
          <a:p>
            <a:pPr indent="0" lvl="0" marL="0" rtl="0" algn="l">
              <a:lnSpc>
                <a:spcPct val="100000"/>
              </a:lnSpc>
              <a:spcBef>
                <a:spcPts val="0"/>
              </a:spcBef>
              <a:spcAft>
                <a:spcPts val="0"/>
              </a:spcAft>
              <a:buSzPts val="1400"/>
              <a:buNone/>
            </a:pPr>
            <a:r>
              <a:rPr lang="es-CL" sz="3200"/>
              <a:t>       Durante el transcurso de la asignatura desarrollarás 3 experiencias, donde se realizarán variadas actividades relacionadas con las actividades de ideación, planificación, ejecución, monitoreo y control, la fase de cierre de proyectos bajo contextos tecnológicos</a:t>
            </a:r>
            <a:endParaRPr/>
          </a:p>
          <a:p>
            <a:pPr indent="0" lvl="0" marL="0" rtl="0" algn="l">
              <a:lnSpc>
                <a:spcPct val="100000"/>
              </a:lnSpc>
              <a:spcBef>
                <a:spcPts val="0"/>
              </a:spcBef>
              <a:spcAft>
                <a:spcPts val="0"/>
              </a:spcAft>
              <a:buSzPts val="1400"/>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81ecc112c_0_8"/>
          <p:cNvSpPr txBox="1"/>
          <p:nvPr>
            <p:ph type="title"/>
          </p:nvPr>
        </p:nvSpPr>
        <p:spPr>
          <a:xfrm>
            <a:off x="1321990" y="8235994"/>
            <a:ext cx="6048300" cy="2539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Actividad:</a:t>
            </a:r>
            <a:endParaRPr/>
          </a:p>
          <a:p>
            <a:pPr indent="0" lvl="0" marL="0" rtl="0" algn="l">
              <a:lnSpc>
                <a:spcPct val="100000"/>
              </a:lnSpc>
              <a:spcBef>
                <a:spcPts val="0"/>
              </a:spcBef>
              <a:spcAft>
                <a:spcPts val="0"/>
              </a:spcAft>
              <a:buSzPts val="1400"/>
              <a:buNone/>
            </a:pPr>
            <a:r>
              <a:rPr b="0" i="1" lang="es-CL" sz="3700"/>
              <a:t>Exporta el tablero y completa con los componentes que faltan</a:t>
            </a:r>
            <a:endParaRPr b="0" i="1" sz="3700"/>
          </a:p>
        </p:txBody>
      </p:sp>
      <p:sp>
        <p:nvSpPr>
          <p:cNvPr id="267" name="Google Shape;267;g1081ecc112c_0_8"/>
          <p:cNvSpPr txBox="1"/>
          <p:nvPr>
            <p:ph idx="1" type="body"/>
          </p:nvPr>
        </p:nvSpPr>
        <p:spPr>
          <a:xfrm>
            <a:off x="8314271" y="8170445"/>
            <a:ext cx="11193600" cy="2770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000"/>
              <a:t>Utilizando Miro como primera herramienta digital, exploremos la jerarquía que identifica los distintos componentes PMBoK</a:t>
            </a:r>
            <a:endParaRPr sz="3000"/>
          </a:p>
          <a:p>
            <a:pPr indent="0" lvl="0" marL="0" rtl="0" algn="l">
              <a:lnSpc>
                <a:spcPct val="100000"/>
              </a:lnSpc>
              <a:spcBef>
                <a:spcPts val="0"/>
              </a:spcBef>
              <a:spcAft>
                <a:spcPts val="0"/>
              </a:spcAft>
              <a:buSzPts val="1400"/>
              <a:buNone/>
            </a:pPr>
            <a:r>
              <a:t/>
            </a:r>
            <a:endParaRPr sz="3000"/>
          </a:p>
          <a:p>
            <a:pPr indent="0" lvl="0" marL="0" rtl="0" algn="l">
              <a:lnSpc>
                <a:spcPct val="100000"/>
              </a:lnSpc>
              <a:spcBef>
                <a:spcPts val="0"/>
              </a:spcBef>
              <a:spcAft>
                <a:spcPts val="0"/>
              </a:spcAft>
              <a:buSzPts val="1400"/>
              <a:buNone/>
            </a:pPr>
            <a:r>
              <a:rPr lang="es-CL" sz="3000"/>
              <a:t>https://miro.com/app/board/uXjVPOjm45A=/?share_link_id=135937631933</a:t>
            </a:r>
            <a:endParaRPr sz="3000"/>
          </a:p>
          <a:p>
            <a:pPr indent="0" lvl="0" marL="0" rtl="0" algn="l">
              <a:lnSpc>
                <a:spcPct val="100000"/>
              </a:lnSpc>
              <a:spcBef>
                <a:spcPts val="0"/>
              </a:spcBef>
              <a:spcAft>
                <a:spcPts val="0"/>
              </a:spcAft>
              <a:buSzPts val="1400"/>
              <a:buNone/>
            </a:pPr>
            <a:r>
              <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081ecc112c_0_13"/>
          <p:cNvSpPr txBox="1"/>
          <p:nvPr>
            <p:ph idx="1" type="body"/>
          </p:nvPr>
        </p:nvSpPr>
        <p:spPr>
          <a:xfrm>
            <a:off x="420775" y="2366625"/>
            <a:ext cx="6421800" cy="25245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SzPts val="4100"/>
              <a:buChar char="-"/>
            </a:pPr>
            <a:r>
              <a:rPr lang="es-CL" sz="4100"/>
              <a:t>Fases</a:t>
            </a:r>
            <a:endParaRPr sz="4100"/>
          </a:p>
          <a:p>
            <a:pPr indent="-457200" lvl="0" marL="457200" rtl="0" algn="l">
              <a:lnSpc>
                <a:spcPct val="100000"/>
              </a:lnSpc>
              <a:spcBef>
                <a:spcPts val="0"/>
              </a:spcBef>
              <a:spcAft>
                <a:spcPts val="0"/>
              </a:spcAft>
              <a:buSzPts val="4100"/>
              <a:buChar char="-"/>
            </a:pPr>
            <a:r>
              <a:rPr lang="es-CL" sz="4100"/>
              <a:t>Procesos</a:t>
            </a:r>
            <a:endParaRPr sz="4100"/>
          </a:p>
          <a:p>
            <a:pPr indent="-457200" lvl="0" marL="457200" rtl="0" algn="l">
              <a:lnSpc>
                <a:spcPct val="100000"/>
              </a:lnSpc>
              <a:spcBef>
                <a:spcPts val="0"/>
              </a:spcBef>
              <a:spcAft>
                <a:spcPts val="0"/>
              </a:spcAft>
              <a:buSzPts val="4100"/>
              <a:buChar char="-"/>
            </a:pPr>
            <a:r>
              <a:rPr lang="es-CL" sz="4100"/>
              <a:t>Grupos de proceso</a:t>
            </a:r>
            <a:endParaRPr sz="4100"/>
          </a:p>
          <a:p>
            <a:pPr indent="-457200" lvl="0" marL="457200" rtl="0" algn="l">
              <a:lnSpc>
                <a:spcPct val="100000"/>
              </a:lnSpc>
              <a:spcBef>
                <a:spcPts val="0"/>
              </a:spcBef>
              <a:spcAft>
                <a:spcPts val="0"/>
              </a:spcAft>
              <a:buSzPts val="4100"/>
              <a:buChar char="-"/>
            </a:pPr>
            <a:r>
              <a:rPr lang="es-CL" sz="4100"/>
              <a:t>Áreas de conocimiento</a:t>
            </a:r>
            <a:endParaRPr sz="4100"/>
          </a:p>
        </p:txBody>
      </p:sp>
      <p:sp>
        <p:nvSpPr>
          <p:cNvPr id="273" name="Google Shape;273;g1081ecc112c_0_13"/>
          <p:cNvSpPr txBox="1"/>
          <p:nvPr/>
        </p:nvSpPr>
        <p:spPr>
          <a:xfrm>
            <a:off x="5843400" y="697625"/>
            <a:ext cx="16076100" cy="21090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900"/>
              <a:buFont typeface="Arial"/>
              <a:buNone/>
            </a:pPr>
            <a:r>
              <a:rPr b="1" i="0" lang="es-CL" sz="3900" u="none" cap="none" strike="noStrike">
                <a:solidFill>
                  <a:srgbClr val="9EA4A8"/>
                </a:solidFill>
                <a:latin typeface="Arial"/>
                <a:ea typeface="Arial"/>
                <a:cs typeface="Arial"/>
                <a:sym typeface="Arial"/>
              </a:rPr>
              <a:t>Esquema formal que organiza la guia PMBoK </a:t>
            </a:r>
            <a:endParaRPr b="1" i="0" sz="3900" u="none" cap="none" strike="noStrike">
              <a:solidFill>
                <a:srgbClr val="9EA4A8"/>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3250"/>
              <a:buFont typeface="Arial"/>
              <a:buNone/>
            </a:pPr>
            <a:r>
              <a:t/>
            </a:r>
            <a:endParaRPr b="1" i="1" sz="32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650"/>
              <a:buFont typeface="Arial"/>
              <a:buNone/>
            </a:pPr>
            <a:r>
              <a:t/>
            </a:r>
            <a:endParaRPr b="0" i="0" sz="26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2350"/>
              <a:buFont typeface="Arial"/>
              <a:buNone/>
            </a:pPr>
            <a:r>
              <a:t/>
            </a:r>
            <a:endParaRPr b="0" i="0" sz="2350" u="none" cap="none" strike="noStrike">
              <a:solidFill>
                <a:schemeClr val="dk1"/>
              </a:solidFill>
              <a:latin typeface="Arial"/>
              <a:ea typeface="Arial"/>
              <a:cs typeface="Arial"/>
              <a:sym typeface="Arial"/>
            </a:endParaRPr>
          </a:p>
        </p:txBody>
      </p:sp>
      <p:pic>
        <p:nvPicPr>
          <p:cNvPr id="274" name="Google Shape;274;g1081ecc112c_0_13"/>
          <p:cNvPicPr preferRelativeResize="0"/>
          <p:nvPr/>
        </p:nvPicPr>
        <p:blipFill rotWithShape="1">
          <a:blip r:embed="rId3">
            <a:alphaModFix/>
          </a:blip>
          <a:srcRect b="0" l="0" r="0" t="0"/>
          <a:stretch/>
        </p:blipFill>
        <p:spPr>
          <a:xfrm>
            <a:off x="7494500" y="1692650"/>
            <a:ext cx="9858325" cy="844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081ecc1387_0_0"/>
          <p:cNvSpPr txBox="1"/>
          <p:nvPr>
            <p:ph idx="1" type="body"/>
          </p:nvPr>
        </p:nvSpPr>
        <p:spPr>
          <a:xfrm>
            <a:off x="420775" y="2366625"/>
            <a:ext cx="6421800" cy="25245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SzPts val="4100"/>
              <a:buChar char="-"/>
            </a:pPr>
            <a:r>
              <a:rPr lang="es-CL" sz="4100"/>
              <a:t>Fases</a:t>
            </a:r>
            <a:endParaRPr sz="4100"/>
          </a:p>
          <a:p>
            <a:pPr indent="-457200" lvl="0" marL="457200" rtl="0" algn="l">
              <a:lnSpc>
                <a:spcPct val="100000"/>
              </a:lnSpc>
              <a:spcBef>
                <a:spcPts val="0"/>
              </a:spcBef>
              <a:spcAft>
                <a:spcPts val="0"/>
              </a:spcAft>
              <a:buSzPts val="4100"/>
              <a:buChar char="-"/>
            </a:pPr>
            <a:r>
              <a:rPr lang="es-CL" sz="4100"/>
              <a:t>Procesos</a:t>
            </a:r>
            <a:endParaRPr sz="4100"/>
          </a:p>
          <a:p>
            <a:pPr indent="-457200" lvl="0" marL="457200" rtl="0" algn="l">
              <a:lnSpc>
                <a:spcPct val="100000"/>
              </a:lnSpc>
              <a:spcBef>
                <a:spcPts val="0"/>
              </a:spcBef>
              <a:spcAft>
                <a:spcPts val="0"/>
              </a:spcAft>
              <a:buSzPts val="4100"/>
              <a:buChar char="-"/>
            </a:pPr>
            <a:r>
              <a:rPr lang="es-CL" sz="4100"/>
              <a:t>Grupos de proceso</a:t>
            </a:r>
            <a:endParaRPr sz="4100"/>
          </a:p>
          <a:p>
            <a:pPr indent="-457200" lvl="0" marL="457200" rtl="0" algn="l">
              <a:lnSpc>
                <a:spcPct val="100000"/>
              </a:lnSpc>
              <a:spcBef>
                <a:spcPts val="0"/>
              </a:spcBef>
              <a:spcAft>
                <a:spcPts val="0"/>
              </a:spcAft>
              <a:buSzPts val="4100"/>
              <a:buChar char="-"/>
            </a:pPr>
            <a:r>
              <a:rPr lang="es-CL" sz="4100"/>
              <a:t>Áreas de conocimiento</a:t>
            </a:r>
            <a:endParaRPr sz="4100"/>
          </a:p>
        </p:txBody>
      </p:sp>
      <p:sp>
        <p:nvSpPr>
          <p:cNvPr id="280" name="Google Shape;280;g1081ecc1387_0_0"/>
          <p:cNvSpPr txBox="1"/>
          <p:nvPr/>
        </p:nvSpPr>
        <p:spPr>
          <a:xfrm>
            <a:off x="5843400" y="697625"/>
            <a:ext cx="16076100" cy="21090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900"/>
              <a:buFont typeface="Arial"/>
              <a:buNone/>
            </a:pPr>
            <a:r>
              <a:rPr b="1" i="0" lang="es-CL" sz="3900" u="none" cap="none" strike="noStrike">
                <a:solidFill>
                  <a:srgbClr val="9EA4A8"/>
                </a:solidFill>
                <a:latin typeface="Arial"/>
                <a:ea typeface="Arial"/>
                <a:cs typeface="Arial"/>
                <a:sym typeface="Arial"/>
              </a:rPr>
              <a:t>Esquema formal que organiza la guia PMBoK </a:t>
            </a:r>
            <a:endParaRPr b="1" i="0" sz="3900" u="none" cap="none" strike="noStrike">
              <a:solidFill>
                <a:srgbClr val="9EA4A8"/>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3250"/>
              <a:buFont typeface="Arial"/>
              <a:buNone/>
            </a:pPr>
            <a:r>
              <a:t/>
            </a:r>
            <a:endParaRPr b="1" i="1" sz="32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650"/>
              <a:buFont typeface="Arial"/>
              <a:buNone/>
            </a:pPr>
            <a:r>
              <a:t/>
            </a:r>
            <a:endParaRPr b="0" i="0" sz="26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2350"/>
              <a:buFont typeface="Arial"/>
              <a:buNone/>
            </a:pPr>
            <a:r>
              <a:t/>
            </a:r>
            <a:endParaRPr b="0" i="0" sz="2350" u="none" cap="none" strike="noStrike">
              <a:solidFill>
                <a:schemeClr val="dk1"/>
              </a:solidFill>
              <a:latin typeface="Arial"/>
              <a:ea typeface="Arial"/>
              <a:cs typeface="Arial"/>
              <a:sym typeface="Arial"/>
            </a:endParaRPr>
          </a:p>
        </p:txBody>
      </p:sp>
      <p:pic>
        <p:nvPicPr>
          <p:cNvPr id="281" name="Google Shape;281;g1081ecc1387_0_0"/>
          <p:cNvPicPr preferRelativeResize="0"/>
          <p:nvPr/>
        </p:nvPicPr>
        <p:blipFill rotWithShape="1">
          <a:blip r:embed="rId3">
            <a:alphaModFix/>
          </a:blip>
          <a:srcRect b="0" l="0" r="0" t="0"/>
          <a:stretch/>
        </p:blipFill>
        <p:spPr>
          <a:xfrm>
            <a:off x="8122025" y="2026300"/>
            <a:ext cx="8096250" cy="797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081ecc1387_0_8"/>
          <p:cNvSpPr txBox="1"/>
          <p:nvPr>
            <p:ph idx="1" type="body"/>
          </p:nvPr>
        </p:nvSpPr>
        <p:spPr>
          <a:xfrm>
            <a:off x="420775" y="2366625"/>
            <a:ext cx="6421800" cy="25245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SzPts val="4100"/>
              <a:buChar char="-"/>
            </a:pPr>
            <a:r>
              <a:rPr lang="es-CL" sz="4100"/>
              <a:t>Fases</a:t>
            </a:r>
            <a:endParaRPr sz="4100"/>
          </a:p>
          <a:p>
            <a:pPr indent="-457200" lvl="0" marL="457200" rtl="0" algn="l">
              <a:lnSpc>
                <a:spcPct val="100000"/>
              </a:lnSpc>
              <a:spcBef>
                <a:spcPts val="0"/>
              </a:spcBef>
              <a:spcAft>
                <a:spcPts val="0"/>
              </a:spcAft>
              <a:buSzPts val="4100"/>
              <a:buChar char="-"/>
            </a:pPr>
            <a:r>
              <a:rPr lang="es-CL" sz="4100"/>
              <a:t>Procesos</a:t>
            </a:r>
            <a:endParaRPr sz="4100"/>
          </a:p>
          <a:p>
            <a:pPr indent="-457200" lvl="0" marL="457200" rtl="0" algn="l">
              <a:lnSpc>
                <a:spcPct val="100000"/>
              </a:lnSpc>
              <a:spcBef>
                <a:spcPts val="0"/>
              </a:spcBef>
              <a:spcAft>
                <a:spcPts val="0"/>
              </a:spcAft>
              <a:buSzPts val="4100"/>
              <a:buChar char="-"/>
            </a:pPr>
            <a:r>
              <a:rPr lang="es-CL" sz="4100"/>
              <a:t>Grupos de proceso</a:t>
            </a:r>
            <a:endParaRPr sz="4100"/>
          </a:p>
          <a:p>
            <a:pPr indent="-457200" lvl="0" marL="457200" rtl="0" algn="l">
              <a:lnSpc>
                <a:spcPct val="100000"/>
              </a:lnSpc>
              <a:spcBef>
                <a:spcPts val="0"/>
              </a:spcBef>
              <a:spcAft>
                <a:spcPts val="0"/>
              </a:spcAft>
              <a:buSzPts val="4100"/>
              <a:buChar char="-"/>
            </a:pPr>
            <a:r>
              <a:rPr lang="es-CL" sz="4100"/>
              <a:t>Áreas de conocimiento</a:t>
            </a:r>
            <a:endParaRPr sz="4100"/>
          </a:p>
        </p:txBody>
      </p:sp>
      <p:sp>
        <p:nvSpPr>
          <p:cNvPr id="287" name="Google Shape;287;g1081ecc1387_0_8"/>
          <p:cNvSpPr txBox="1"/>
          <p:nvPr/>
        </p:nvSpPr>
        <p:spPr>
          <a:xfrm>
            <a:off x="5843400" y="697625"/>
            <a:ext cx="16076100" cy="21090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900"/>
              <a:buFont typeface="Arial"/>
              <a:buNone/>
            </a:pPr>
            <a:r>
              <a:rPr b="1" i="0" lang="es-CL" sz="3900" u="none" cap="none" strike="noStrike">
                <a:solidFill>
                  <a:srgbClr val="9EA4A8"/>
                </a:solidFill>
                <a:latin typeface="Arial"/>
                <a:ea typeface="Arial"/>
                <a:cs typeface="Arial"/>
                <a:sym typeface="Arial"/>
              </a:rPr>
              <a:t>El ciclo de vida de un proyecto v/s nivel de actividad</a:t>
            </a:r>
            <a:endParaRPr b="1" i="0" sz="3900" u="none" cap="none" strike="noStrike">
              <a:solidFill>
                <a:srgbClr val="9EA4A8"/>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3250"/>
              <a:buFont typeface="Arial"/>
              <a:buNone/>
            </a:pPr>
            <a:r>
              <a:t/>
            </a:r>
            <a:endParaRPr b="1" i="1" sz="3250" u="none" cap="none" strike="noStrike">
              <a:solidFill>
                <a:schemeClr val="dk1"/>
              </a:solidFill>
              <a:latin typeface="Arial"/>
              <a:ea typeface="Arial"/>
              <a:cs typeface="Arial"/>
              <a:sym typeface="Arial"/>
            </a:endParaRPr>
          </a:p>
          <a:p>
            <a:pPr indent="0" lvl="0" marL="457200" marR="5080" rtl="0" algn="just">
              <a:lnSpc>
                <a:spcPct val="101499"/>
              </a:lnSpc>
              <a:spcBef>
                <a:spcPts val="345"/>
              </a:spcBef>
              <a:spcAft>
                <a:spcPts val="0"/>
              </a:spcAft>
              <a:buClr>
                <a:srgbClr val="000000"/>
              </a:buClr>
              <a:buSzPts val="2650"/>
              <a:buFont typeface="Arial"/>
              <a:buNone/>
            </a:pPr>
            <a:r>
              <a:t/>
            </a:r>
            <a:endParaRPr b="0" i="0" sz="26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2350"/>
              <a:buFont typeface="Arial"/>
              <a:buNone/>
            </a:pPr>
            <a:r>
              <a:t/>
            </a:r>
            <a:endParaRPr b="0" i="0" sz="2350" u="none" cap="none" strike="noStrike">
              <a:solidFill>
                <a:schemeClr val="dk1"/>
              </a:solidFill>
              <a:latin typeface="Arial"/>
              <a:ea typeface="Arial"/>
              <a:cs typeface="Arial"/>
              <a:sym typeface="Arial"/>
            </a:endParaRPr>
          </a:p>
        </p:txBody>
      </p:sp>
      <p:pic>
        <p:nvPicPr>
          <p:cNvPr id="288" name="Google Shape;288;g1081ecc1387_0_8"/>
          <p:cNvPicPr preferRelativeResize="0"/>
          <p:nvPr/>
        </p:nvPicPr>
        <p:blipFill rotWithShape="1">
          <a:blip r:embed="rId3">
            <a:alphaModFix/>
          </a:blip>
          <a:srcRect b="0" l="0" r="0" t="0"/>
          <a:stretch/>
        </p:blipFill>
        <p:spPr>
          <a:xfrm>
            <a:off x="7050725" y="3003150"/>
            <a:ext cx="11469125" cy="642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93ba646f0_0_63"/>
          <p:cNvSpPr txBox="1"/>
          <p:nvPr>
            <p:ph type="title"/>
          </p:nvPr>
        </p:nvSpPr>
        <p:spPr>
          <a:xfrm>
            <a:off x="331402" y="7626400"/>
            <a:ext cx="7150200" cy="3386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4400"/>
              <a:t>RELACIÓN DE GESTIÓN DE PROYECTOS, PROGRAMAS, PORTAFOLIO Y OPERACIONES</a:t>
            </a:r>
            <a:endParaRPr sz="4400"/>
          </a:p>
        </p:txBody>
      </p:sp>
      <p:sp>
        <p:nvSpPr>
          <p:cNvPr id="294" name="Google Shape;294;g1093ba646f0_0_63"/>
          <p:cNvSpPr txBox="1"/>
          <p:nvPr>
            <p:ph idx="1" type="body"/>
          </p:nvPr>
        </p:nvSpPr>
        <p:spPr>
          <a:xfrm>
            <a:off x="8314271" y="8322845"/>
            <a:ext cx="11193600" cy="2308800"/>
          </a:xfrm>
          <a:prstGeom prst="rect">
            <a:avLst/>
          </a:prstGeom>
          <a:noFill/>
          <a:ln>
            <a:noFill/>
          </a:ln>
        </p:spPr>
        <p:txBody>
          <a:bodyPr anchorCtr="0" anchor="t" bIns="0" lIns="0" spcFirstLastPara="1" rIns="0" wrap="square" tIns="0">
            <a:spAutoFit/>
          </a:bodyPr>
          <a:lstStyle/>
          <a:p>
            <a:pPr indent="0" lvl="0" marL="0" rtl="0" algn="just">
              <a:lnSpc>
                <a:spcPct val="100000"/>
              </a:lnSpc>
              <a:spcBef>
                <a:spcPts val="0"/>
              </a:spcBef>
              <a:spcAft>
                <a:spcPts val="0"/>
              </a:spcAft>
              <a:buSzPts val="1100"/>
              <a:buNone/>
            </a:pPr>
            <a:r>
              <a:rPr lang="es-CL" sz="3000"/>
              <a:t>El uso de procesos, herramientas y técnicas de gestión de proyectos establece una base sólida para que las organizaciones alcanzar sus metas y objetivos. </a:t>
            </a:r>
            <a:endParaRPr sz="3000"/>
          </a:p>
          <a:p>
            <a:pPr indent="0" lvl="0" marL="0" rtl="0" algn="just">
              <a:lnSpc>
                <a:spcPct val="100000"/>
              </a:lnSpc>
              <a:spcBef>
                <a:spcPts val="0"/>
              </a:spcBef>
              <a:spcAft>
                <a:spcPts val="0"/>
              </a:spcAft>
              <a:buSzPts val="1100"/>
              <a:buNone/>
            </a:pPr>
            <a:r>
              <a:t/>
            </a:r>
            <a:endParaRPr sz="3000"/>
          </a:p>
          <a:p>
            <a:pPr indent="0" lvl="0" marL="0" rtl="0" algn="just">
              <a:lnSpc>
                <a:spcPct val="100000"/>
              </a:lnSpc>
              <a:spcBef>
                <a:spcPts val="0"/>
              </a:spcBef>
              <a:spcAft>
                <a:spcPts val="0"/>
              </a:spcAft>
              <a:buSzPts val="1100"/>
              <a:buNone/>
            </a:pPr>
            <a:r>
              <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6472da0370_0_7"/>
          <p:cNvSpPr txBox="1"/>
          <p:nvPr>
            <p:ph idx="1" type="body"/>
          </p:nvPr>
        </p:nvSpPr>
        <p:spPr>
          <a:xfrm>
            <a:off x="2217925" y="3257475"/>
            <a:ext cx="16158600" cy="309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0" i="1" lang="es-CL" sz="3500"/>
              <a:t>Un proyecto puede gestionarse en tres escenarios distintos: como proyecto independiente (fuera de un portafolio o programa), dentro de un programa o dentro de un portafolio. Los gerentes de proyecto interactúan con la cartera y gerentes de programa cuando un proyecto está dentro de un programa o cartera.</a:t>
            </a:r>
            <a:endParaRPr b="0" i="1" sz="3500"/>
          </a:p>
          <a:p>
            <a:pPr indent="0" lvl="0" marL="0" rtl="0" algn="ctr">
              <a:lnSpc>
                <a:spcPct val="100000"/>
              </a:lnSpc>
              <a:spcBef>
                <a:spcPts val="0"/>
              </a:spcBef>
              <a:spcAft>
                <a:spcPts val="0"/>
              </a:spcAft>
              <a:buSzPts val="1400"/>
              <a:buNone/>
            </a:pPr>
            <a:r>
              <a:t/>
            </a:r>
            <a:endParaRPr b="0" i="1" sz="6100"/>
          </a:p>
        </p:txBody>
      </p:sp>
      <p:pic>
        <p:nvPicPr>
          <p:cNvPr id="300" name="Google Shape;300;g16472da0370_0_7"/>
          <p:cNvPicPr preferRelativeResize="0"/>
          <p:nvPr/>
        </p:nvPicPr>
        <p:blipFill rotWithShape="1">
          <a:blip r:embed="rId3">
            <a:alphaModFix/>
          </a:blip>
          <a:srcRect b="0" l="0" r="0" t="0"/>
          <a:stretch/>
        </p:blipFill>
        <p:spPr>
          <a:xfrm>
            <a:off x="8517055" y="6198959"/>
            <a:ext cx="3719525" cy="2028275"/>
          </a:xfrm>
          <a:prstGeom prst="rect">
            <a:avLst/>
          </a:prstGeom>
          <a:noFill/>
          <a:ln>
            <a:noFill/>
          </a:ln>
        </p:spPr>
      </p:pic>
      <p:sp>
        <p:nvSpPr>
          <p:cNvPr id="301" name="Google Shape;301;g16472da0370_0_7"/>
          <p:cNvSpPr txBox="1"/>
          <p:nvPr/>
        </p:nvSpPr>
        <p:spPr>
          <a:xfrm>
            <a:off x="5393700" y="994225"/>
            <a:ext cx="1653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L" sz="3300">
                <a:solidFill>
                  <a:schemeClr val="dk1"/>
                </a:solidFill>
              </a:rPr>
              <a:t>PROYECTOS, PROGRAMAS, PORTAFOLIO Y OPERACIONES</a:t>
            </a:r>
            <a:endParaRPr sz="3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g1093ba646f0_0_70"/>
          <p:cNvPicPr preferRelativeResize="0"/>
          <p:nvPr/>
        </p:nvPicPr>
        <p:blipFill rotWithShape="1">
          <a:blip r:embed="rId3">
            <a:alphaModFix/>
          </a:blip>
          <a:srcRect b="0" l="0" r="0" t="0"/>
          <a:stretch/>
        </p:blipFill>
        <p:spPr>
          <a:xfrm>
            <a:off x="6842925" y="1561066"/>
            <a:ext cx="11176624" cy="8187225"/>
          </a:xfrm>
          <a:prstGeom prst="rect">
            <a:avLst/>
          </a:prstGeom>
          <a:noFill/>
          <a:ln>
            <a:noFill/>
          </a:ln>
        </p:spPr>
      </p:pic>
      <p:sp>
        <p:nvSpPr>
          <p:cNvPr id="307" name="Google Shape;307;g1093ba646f0_0_70"/>
          <p:cNvSpPr txBox="1"/>
          <p:nvPr>
            <p:ph idx="1" type="body"/>
          </p:nvPr>
        </p:nvSpPr>
        <p:spPr>
          <a:xfrm>
            <a:off x="468752" y="1995500"/>
            <a:ext cx="5262300" cy="3694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Relación jerárquica entre:</a:t>
            </a:r>
            <a:endParaRPr/>
          </a:p>
          <a:p>
            <a:pPr indent="-317500" lvl="0" marL="457200" rtl="0" algn="l">
              <a:lnSpc>
                <a:spcPct val="100000"/>
              </a:lnSpc>
              <a:spcBef>
                <a:spcPts val="0"/>
              </a:spcBef>
              <a:spcAft>
                <a:spcPts val="0"/>
              </a:spcAft>
              <a:buSzPts val="1400"/>
              <a:buChar char="-"/>
            </a:pPr>
            <a:r>
              <a:rPr lang="es-CL"/>
              <a:t>Proyecto</a:t>
            </a:r>
            <a:endParaRPr/>
          </a:p>
          <a:p>
            <a:pPr indent="-317500" lvl="0" marL="457200" rtl="0" algn="l">
              <a:lnSpc>
                <a:spcPct val="100000"/>
              </a:lnSpc>
              <a:spcBef>
                <a:spcPts val="0"/>
              </a:spcBef>
              <a:spcAft>
                <a:spcPts val="0"/>
              </a:spcAft>
              <a:buSzPts val="1400"/>
              <a:buChar char="-"/>
            </a:pPr>
            <a:r>
              <a:rPr lang="es-CL"/>
              <a:t>Programa</a:t>
            </a:r>
            <a:endParaRPr/>
          </a:p>
          <a:p>
            <a:pPr indent="-317500" lvl="0" marL="457200" rtl="0" algn="l">
              <a:lnSpc>
                <a:spcPct val="100000"/>
              </a:lnSpc>
              <a:spcBef>
                <a:spcPts val="0"/>
              </a:spcBef>
              <a:spcAft>
                <a:spcPts val="0"/>
              </a:spcAft>
              <a:buSzPts val="1400"/>
              <a:buChar char="-"/>
            </a:pPr>
            <a:r>
              <a:rPr lang="es-CL"/>
              <a:t>Portafolio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0a50a1aebb_0_0"/>
          <p:cNvSpPr txBox="1"/>
          <p:nvPr>
            <p:ph idx="1" type="body"/>
          </p:nvPr>
        </p:nvSpPr>
        <p:spPr>
          <a:xfrm>
            <a:off x="621152" y="2300300"/>
            <a:ext cx="5262300" cy="8404200"/>
          </a:xfrm>
          <a:prstGeom prst="rect">
            <a:avLst/>
          </a:prstGeom>
          <a:noFill/>
          <a:ln>
            <a:noFill/>
          </a:ln>
        </p:spPr>
        <p:txBody>
          <a:bodyPr anchorCtr="0" anchor="t" bIns="0" lIns="0" spcFirstLastPara="1" rIns="0" wrap="square" tIns="0">
            <a:spAutoFit/>
          </a:bodyPr>
          <a:lstStyle/>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Definition</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Scope</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Change</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Planning</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Management</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Monitoring</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Success</a:t>
            </a:r>
            <a:endParaRPr sz="4200">
              <a:latin typeface="Calibri"/>
              <a:ea typeface="Calibri"/>
              <a:cs typeface="Calibri"/>
              <a:sym typeface="Calibri"/>
            </a:endParaRPr>
          </a:p>
        </p:txBody>
      </p:sp>
      <p:pic>
        <p:nvPicPr>
          <p:cNvPr id="313" name="Google Shape;313;g10a50a1aebb_0_0"/>
          <p:cNvPicPr preferRelativeResize="0"/>
          <p:nvPr/>
        </p:nvPicPr>
        <p:blipFill rotWithShape="1">
          <a:blip r:embed="rId3">
            <a:alphaModFix/>
          </a:blip>
          <a:srcRect b="0" l="0" r="0" t="0"/>
          <a:stretch/>
        </p:blipFill>
        <p:spPr>
          <a:xfrm>
            <a:off x="6367500" y="1343601"/>
            <a:ext cx="12730774" cy="7359200"/>
          </a:xfrm>
          <a:prstGeom prst="rect">
            <a:avLst/>
          </a:prstGeom>
          <a:noFill/>
          <a:ln>
            <a:noFill/>
          </a:ln>
        </p:spPr>
      </p:pic>
      <p:cxnSp>
        <p:nvCxnSpPr>
          <p:cNvPr id="314" name="Google Shape;314;g10a50a1aebb_0_0"/>
          <p:cNvCxnSpPr/>
          <p:nvPr/>
        </p:nvCxnSpPr>
        <p:spPr>
          <a:xfrm>
            <a:off x="4246500" y="2618325"/>
            <a:ext cx="1210200" cy="0"/>
          </a:xfrm>
          <a:prstGeom prst="straightConnector1">
            <a:avLst/>
          </a:prstGeom>
          <a:noFill/>
          <a:ln cap="flat" cmpd="sng" w="9525">
            <a:solidFill>
              <a:schemeClr val="dk2"/>
            </a:solidFill>
            <a:prstDash val="solid"/>
            <a:round/>
            <a:headEnd len="sm" w="sm" type="none"/>
            <a:tailEnd len="med" w="med" type="triangle"/>
          </a:ln>
        </p:spPr>
      </p:cxnSp>
      <p:cxnSp>
        <p:nvCxnSpPr>
          <p:cNvPr id="315" name="Google Shape;315;g10a50a1aebb_0_0"/>
          <p:cNvCxnSpPr/>
          <p:nvPr/>
        </p:nvCxnSpPr>
        <p:spPr>
          <a:xfrm>
            <a:off x="4136500" y="3982475"/>
            <a:ext cx="1342200" cy="1188300"/>
          </a:xfrm>
          <a:prstGeom prst="straightConnector1">
            <a:avLst/>
          </a:prstGeom>
          <a:noFill/>
          <a:ln cap="flat" cmpd="sng" w="9525">
            <a:solidFill>
              <a:schemeClr val="dk2"/>
            </a:solidFill>
            <a:prstDash val="solid"/>
            <a:round/>
            <a:headEnd len="sm" w="sm" type="none"/>
            <a:tailEnd len="med" w="med" type="triangle"/>
          </a:ln>
        </p:spPr>
      </p:cxnSp>
      <p:cxnSp>
        <p:nvCxnSpPr>
          <p:cNvPr id="316" name="Google Shape;316;g10a50a1aebb_0_0"/>
          <p:cNvCxnSpPr/>
          <p:nvPr/>
        </p:nvCxnSpPr>
        <p:spPr>
          <a:xfrm>
            <a:off x="4136500" y="5324625"/>
            <a:ext cx="1474200" cy="2288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10a50a1aebb_0_6"/>
          <p:cNvPicPr preferRelativeResize="0"/>
          <p:nvPr/>
        </p:nvPicPr>
        <p:blipFill rotWithShape="1">
          <a:blip r:embed="rId3">
            <a:alphaModFix/>
          </a:blip>
          <a:srcRect b="0" l="0" r="0" t="0"/>
          <a:stretch/>
        </p:blipFill>
        <p:spPr>
          <a:xfrm>
            <a:off x="5731052" y="724475"/>
            <a:ext cx="14068250" cy="8858459"/>
          </a:xfrm>
          <a:prstGeom prst="rect">
            <a:avLst/>
          </a:prstGeom>
          <a:noFill/>
          <a:ln>
            <a:noFill/>
          </a:ln>
        </p:spPr>
      </p:pic>
      <p:sp>
        <p:nvSpPr>
          <p:cNvPr id="322" name="Google Shape;322;g10a50a1aebb_0_6"/>
          <p:cNvSpPr txBox="1"/>
          <p:nvPr>
            <p:ph idx="1" type="body"/>
          </p:nvPr>
        </p:nvSpPr>
        <p:spPr>
          <a:xfrm>
            <a:off x="621152" y="2300300"/>
            <a:ext cx="5262300" cy="8404200"/>
          </a:xfrm>
          <a:prstGeom prst="rect">
            <a:avLst/>
          </a:prstGeom>
          <a:noFill/>
          <a:ln>
            <a:noFill/>
          </a:ln>
        </p:spPr>
        <p:txBody>
          <a:bodyPr anchorCtr="0" anchor="t" bIns="0" lIns="0" spcFirstLastPara="1" rIns="0" wrap="square" tIns="0">
            <a:spAutoFit/>
          </a:bodyPr>
          <a:lstStyle/>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Definition</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Scope</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Change</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Planning</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Management</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Monitoring</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t/>
            </a:r>
            <a:endParaRPr sz="4200">
              <a:latin typeface="Calibri"/>
              <a:ea typeface="Calibri"/>
              <a:cs typeface="Calibri"/>
              <a:sym typeface="Calibri"/>
            </a:endParaRPr>
          </a:p>
          <a:p>
            <a:pPr indent="-279400" lvl="0" marL="457200" rtl="0" algn="l">
              <a:lnSpc>
                <a:spcPct val="100000"/>
              </a:lnSpc>
              <a:spcBef>
                <a:spcPts val="0"/>
              </a:spcBef>
              <a:spcAft>
                <a:spcPts val="0"/>
              </a:spcAft>
              <a:buSzPts val="800"/>
              <a:buFont typeface="Calibri"/>
              <a:buChar char="-"/>
            </a:pPr>
            <a:r>
              <a:rPr lang="es-CL" sz="4200">
                <a:latin typeface="Calibri"/>
                <a:ea typeface="Calibri"/>
                <a:cs typeface="Calibri"/>
                <a:sym typeface="Calibri"/>
              </a:rPr>
              <a:t>Success</a:t>
            </a:r>
            <a:endParaRPr sz="4200">
              <a:latin typeface="Calibri"/>
              <a:ea typeface="Calibri"/>
              <a:cs typeface="Calibri"/>
              <a:sym typeface="Calibri"/>
            </a:endParaRPr>
          </a:p>
        </p:txBody>
      </p:sp>
      <p:cxnSp>
        <p:nvCxnSpPr>
          <p:cNvPr id="323" name="Google Shape;323;g10a50a1aebb_0_6"/>
          <p:cNvCxnSpPr/>
          <p:nvPr/>
        </p:nvCxnSpPr>
        <p:spPr>
          <a:xfrm flipH="1" rot="10800000">
            <a:off x="3256400" y="2222475"/>
            <a:ext cx="2024400" cy="4356300"/>
          </a:xfrm>
          <a:prstGeom prst="straightConnector1">
            <a:avLst/>
          </a:prstGeom>
          <a:noFill/>
          <a:ln cap="flat" cmpd="sng" w="9525">
            <a:solidFill>
              <a:schemeClr val="dk2"/>
            </a:solidFill>
            <a:prstDash val="solid"/>
            <a:round/>
            <a:headEnd len="sm" w="sm" type="none"/>
            <a:tailEnd len="med" w="med" type="triangle"/>
          </a:ln>
        </p:spPr>
      </p:cxnSp>
      <p:cxnSp>
        <p:nvCxnSpPr>
          <p:cNvPr id="324" name="Google Shape;324;g10a50a1aebb_0_6"/>
          <p:cNvCxnSpPr/>
          <p:nvPr/>
        </p:nvCxnSpPr>
        <p:spPr>
          <a:xfrm flipH="1" rot="10800000">
            <a:off x="4158500" y="4180400"/>
            <a:ext cx="1144200" cy="3322500"/>
          </a:xfrm>
          <a:prstGeom prst="straightConnector1">
            <a:avLst/>
          </a:prstGeom>
          <a:noFill/>
          <a:ln cap="flat" cmpd="sng" w="9525">
            <a:solidFill>
              <a:schemeClr val="dk2"/>
            </a:solidFill>
            <a:prstDash val="solid"/>
            <a:round/>
            <a:headEnd len="sm" w="sm" type="none"/>
            <a:tailEnd len="med" w="med" type="triangle"/>
          </a:ln>
        </p:spPr>
      </p:cxnSp>
      <p:cxnSp>
        <p:nvCxnSpPr>
          <p:cNvPr id="325" name="Google Shape;325;g10a50a1aebb_0_6"/>
          <p:cNvCxnSpPr/>
          <p:nvPr/>
        </p:nvCxnSpPr>
        <p:spPr>
          <a:xfrm flipH="1" rot="10800000">
            <a:off x="3784450" y="6952875"/>
            <a:ext cx="1518000" cy="2134200"/>
          </a:xfrm>
          <a:prstGeom prst="straightConnector1">
            <a:avLst/>
          </a:prstGeom>
          <a:noFill/>
          <a:ln cap="flat" cmpd="sng" w="9525">
            <a:solidFill>
              <a:schemeClr val="dk2"/>
            </a:solidFill>
            <a:prstDash val="solid"/>
            <a:round/>
            <a:headEnd len="sm" w="sm" type="none"/>
            <a:tailEnd len="med" w="med" type="triangle"/>
          </a:ln>
        </p:spPr>
      </p:cxnSp>
      <p:cxnSp>
        <p:nvCxnSpPr>
          <p:cNvPr id="326" name="Google Shape;326;g10a50a1aebb_0_6"/>
          <p:cNvCxnSpPr/>
          <p:nvPr/>
        </p:nvCxnSpPr>
        <p:spPr>
          <a:xfrm flipH="1" rot="10800000">
            <a:off x="3014350" y="9087125"/>
            <a:ext cx="2244300" cy="1166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0a50a1aebb_0_21"/>
          <p:cNvSpPr txBox="1"/>
          <p:nvPr>
            <p:ph type="title"/>
          </p:nvPr>
        </p:nvSpPr>
        <p:spPr>
          <a:xfrm>
            <a:off x="1321990" y="8235994"/>
            <a:ext cx="6048300" cy="831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Actividad</a:t>
            </a:r>
            <a:endParaRPr/>
          </a:p>
        </p:txBody>
      </p:sp>
      <p:sp>
        <p:nvSpPr>
          <p:cNvPr id="332" name="Google Shape;332;g10a50a1aebb_0_21"/>
          <p:cNvSpPr txBox="1"/>
          <p:nvPr>
            <p:ph idx="1" type="body"/>
          </p:nvPr>
        </p:nvSpPr>
        <p:spPr>
          <a:xfrm>
            <a:off x="8314271" y="8170445"/>
            <a:ext cx="111936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000"/>
              <a:t>¿Puedes</a:t>
            </a:r>
            <a:r>
              <a:rPr lang="es-CL" sz="3000"/>
              <a:t> identificar algunos ejemplos para cada definición?</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0e393baa39_0_5"/>
          <p:cNvSpPr txBox="1"/>
          <p:nvPr>
            <p:ph idx="1" type="body"/>
          </p:nvPr>
        </p:nvSpPr>
        <p:spPr>
          <a:xfrm>
            <a:off x="5556250" y="930275"/>
            <a:ext cx="77724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Estructura Asignatura</a:t>
            </a:r>
            <a:endParaRPr/>
          </a:p>
        </p:txBody>
      </p:sp>
      <p:sp>
        <p:nvSpPr>
          <p:cNvPr id="120" name="Google Shape;120;g10e393baa39_0_5"/>
          <p:cNvSpPr txBox="1"/>
          <p:nvPr>
            <p:ph idx="2" type="body"/>
          </p:nvPr>
        </p:nvSpPr>
        <p:spPr>
          <a:xfrm>
            <a:off x="574040" y="3216275"/>
            <a:ext cx="193077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200"/>
              <a:t>La asignatura se compone de las siguientes experiencias de aprendizaje</a:t>
            </a:r>
            <a:endParaRPr sz="3200"/>
          </a:p>
        </p:txBody>
      </p:sp>
      <p:graphicFrame>
        <p:nvGraphicFramePr>
          <p:cNvPr id="121" name="Google Shape;121;g10e393baa39_0_5"/>
          <p:cNvGraphicFramePr/>
          <p:nvPr/>
        </p:nvGraphicFramePr>
        <p:xfrm>
          <a:off x="2766711" y="5121275"/>
          <a:ext cx="3000000" cy="3000000"/>
        </p:xfrm>
        <a:graphic>
          <a:graphicData uri="http://schemas.openxmlformats.org/drawingml/2006/table">
            <a:tbl>
              <a:tblPr bandRow="1" firstRow="1">
                <a:noFill/>
                <a:tableStyleId>{5B3D6BA2-575A-4CB1-BA3A-9BD4B35238B5}</a:tableStyleId>
              </a:tblPr>
              <a:tblGrid>
                <a:gridCol w="7007950"/>
                <a:gridCol w="7527050"/>
              </a:tblGrid>
              <a:tr h="604400">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Experiencia</a:t>
                      </a:r>
                      <a:endParaRPr b="1" i="0" sz="3200" u="none" cap="none" strike="noStrike">
                        <a:solidFill>
                          <a:srgbClr val="FFFFFF"/>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Nombre</a:t>
                      </a:r>
                      <a:endParaRPr b="1" i="0" sz="3200" u="none" cap="none" strike="noStrike">
                        <a:solidFill>
                          <a:srgbClr val="FFFFFF"/>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175225">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1</a:t>
                      </a:r>
                      <a:endParaRPr b="0" i="0" sz="32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s-CL" sz="2100" u="none" cap="none" strike="noStrike">
                          <a:highlight>
                            <a:srgbClr val="FFFFFF"/>
                          </a:highlight>
                          <a:latin typeface="Arial"/>
                          <a:ea typeface="Arial"/>
                          <a:cs typeface="Arial"/>
                          <a:sym typeface="Arial"/>
                        </a:rPr>
                        <a:t>IDENTIFICANDO </a:t>
                      </a:r>
                      <a:r>
                        <a:rPr lang="es-CL" sz="2100" u="none" cap="none" strike="noStrike">
                          <a:highlight>
                            <a:srgbClr val="FFFFFF"/>
                          </a:highlight>
                          <a:latin typeface="Arial"/>
                          <a:ea typeface="Arial"/>
                          <a:cs typeface="Arial"/>
                          <a:sym typeface="Arial"/>
                        </a:rPr>
                        <a:t>OPORTUNIDADES</a:t>
                      </a:r>
                      <a:r>
                        <a:rPr lang="es-CL" sz="2100" u="none" cap="none" strike="noStrike">
                          <a:highlight>
                            <a:srgbClr val="FFFFFF"/>
                          </a:highlight>
                          <a:latin typeface="Arial"/>
                          <a:ea typeface="Arial"/>
                          <a:cs typeface="Arial"/>
                          <a:sym typeface="Arial"/>
                        </a:rPr>
                        <a:t> PARA LA EJECUCIÓN DE PROYECTOS</a:t>
                      </a:r>
                      <a:endParaRPr b="1" i="1" sz="56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1158425">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2</a:t>
                      </a:r>
                      <a:endParaRPr b="0" i="0" sz="32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CL" sz="2000" u="none" cap="none" strike="noStrike">
                          <a:highlight>
                            <a:srgbClr val="FFFFFF"/>
                          </a:highlight>
                          <a:latin typeface="Arial"/>
                          <a:ea typeface="Arial"/>
                          <a:cs typeface="Arial"/>
                          <a:sym typeface="Arial"/>
                        </a:rPr>
                        <a:t>DEFINIENDO LAS ETAPAS QUE INVOLUCRA LA GESTION DE UN PROYECTO TECNOLOGICO</a:t>
                      </a:r>
                      <a:endParaRPr i="0" sz="42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1199150">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3</a:t>
                      </a:r>
                      <a:endParaRPr b="0" i="0" sz="32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s-CL" sz="2200" u="none" cap="none" strike="noStrike">
                          <a:highlight>
                            <a:srgbClr val="FFFFFF"/>
                          </a:highlight>
                          <a:latin typeface="Arial"/>
                          <a:ea typeface="Arial"/>
                          <a:cs typeface="Arial"/>
                          <a:sym typeface="Arial"/>
                        </a:rPr>
                        <a:t>ASEGURANDO LA GENERACION DE VALOR MEDIANTE LA EJECUCION DE PROYECTOS</a:t>
                      </a:r>
                      <a:endParaRPr i="0" sz="4400" u="none" cap="none" strike="noStrike">
                        <a:solidFill>
                          <a:srgbClr val="172740"/>
                        </a:solidFill>
                        <a:latin typeface="Arial"/>
                        <a:ea typeface="Arial"/>
                        <a:cs typeface="Arial"/>
                        <a:sym typeface="Arial"/>
                      </a:endParaRPr>
                    </a:p>
                  </a:txBody>
                  <a:tcPr marT="6400" marB="0" marR="6400" marL="64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0a50a1aebb_0_26"/>
          <p:cNvSpPr txBox="1"/>
          <p:nvPr>
            <p:ph idx="4294967295" type="title"/>
          </p:nvPr>
        </p:nvSpPr>
        <p:spPr>
          <a:xfrm>
            <a:off x="5445062" y="700925"/>
            <a:ext cx="13389300" cy="2632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Estilos para la gestión de proyectos</a:t>
            </a:r>
            <a:endParaRPr/>
          </a:p>
        </p:txBody>
      </p:sp>
      <p:pic>
        <p:nvPicPr>
          <p:cNvPr id="338" name="Google Shape;338;g10a50a1aebb_0_26"/>
          <p:cNvPicPr preferRelativeResize="0"/>
          <p:nvPr/>
        </p:nvPicPr>
        <p:blipFill rotWithShape="1">
          <a:blip r:embed="rId3">
            <a:alphaModFix/>
          </a:blip>
          <a:srcRect b="0" l="0" r="0" t="0"/>
          <a:stretch/>
        </p:blipFill>
        <p:spPr>
          <a:xfrm>
            <a:off x="698750" y="3751850"/>
            <a:ext cx="9814800" cy="4069550"/>
          </a:xfrm>
          <a:prstGeom prst="rect">
            <a:avLst/>
          </a:prstGeom>
          <a:noFill/>
          <a:ln>
            <a:noFill/>
          </a:ln>
        </p:spPr>
      </p:pic>
      <p:pic>
        <p:nvPicPr>
          <p:cNvPr id="339" name="Google Shape;339;g10a50a1aebb_0_26"/>
          <p:cNvPicPr preferRelativeResize="0"/>
          <p:nvPr/>
        </p:nvPicPr>
        <p:blipFill rotWithShape="1">
          <a:blip r:embed="rId4">
            <a:alphaModFix/>
          </a:blip>
          <a:srcRect b="0" l="0" r="0" t="0"/>
          <a:stretch/>
        </p:blipFill>
        <p:spPr>
          <a:xfrm>
            <a:off x="10970750" y="3942725"/>
            <a:ext cx="8599950" cy="60542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0a50a1aebb_0_39"/>
          <p:cNvSpPr txBox="1"/>
          <p:nvPr>
            <p:ph idx="4294967295" type="title"/>
          </p:nvPr>
        </p:nvSpPr>
        <p:spPr>
          <a:xfrm>
            <a:off x="5445062" y="700925"/>
            <a:ext cx="13389300" cy="2632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Estilos para la gestión de proyectos</a:t>
            </a:r>
            <a:endParaRPr/>
          </a:p>
        </p:txBody>
      </p:sp>
      <p:pic>
        <p:nvPicPr>
          <p:cNvPr id="345" name="Google Shape;345;g10a50a1aebb_0_39"/>
          <p:cNvPicPr preferRelativeResize="0"/>
          <p:nvPr/>
        </p:nvPicPr>
        <p:blipFill rotWithShape="1">
          <a:blip r:embed="rId3">
            <a:alphaModFix/>
          </a:blip>
          <a:srcRect b="0" l="0" r="0" t="0"/>
          <a:stretch/>
        </p:blipFill>
        <p:spPr>
          <a:xfrm>
            <a:off x="698750" y="4953000"/>
            <a:ext cx="7836790" cy="3249400"/>
          </a:xfrm>
          <a:prstGeom prst="rect">
            <a:avLst/>
          </a:prstGeom>
          <a:noFill/>
          <a:ln>
            <a:noFill/>
          </a:ln>
        </p:spPr>
      </p:pic>
      <p:sp>
        <p:nvSpPr>
          <p:cNvPr id="346" name="Google Shape;346;g10a50a1aebb_0_39"/>
          <p:cNvSpPr txBox="1"/>
          <p:nvPr/>
        </p:nvSpPr>
        <p:spPr>
          <a:xfrm>
            <a:off x="9051175" y="4221275"/>
            <a:ext cx="10531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s-CL" sz="2700" u="none" cap="none" strike="noStrike">
                <a:solidFill>
                  <a:schemeClr val="dk1"/>
                </a:solidFill>
                <a:latin typeface="Arial"/>
                <a:ea typeface="Arial"/>
                <a:cs typeface="Arial"/>
                <a:sym typeface="Arial"/>
              </a:rPr>
              <a:t>Waterfall</a:t>
            </a:r>
            <a:r>
              <a:rPr b="0" i="1" lang="es-CL" sz="2700" u="none" cap="none" strike="noStrike">
                <a:solidFill>
                  <a:schemeClr val="dk1"/>
                </a:solidFill>
                <a:latin typeface="Arial"/>
                <a:ea typeface="Arial"/>
                <a:cs typeface="Arial"/>
                <a:sym typeface="Arial"/>
              </a:rPr>
              <a:t>: </a:t>
            </a:r>
            <a:r>
              <a:rPr b="0" i="0" lang="es-CL" sz="2700" u="none" cap="none" strike="noStrike">
                <a:solidFill>
                  <a:schemeClr val="dk1"/>
                </a:solidFill>
                <a:latin typeface="Arial"/>
                <a:ea typeface="Arial"/>
                <a:cs typeface="Arial"/>
                <a:sym typeface="Arial"/>
              </a:rPr>
              <a:t>También denominada en “cascada”, es el método que se ha utilizado tradicionalmente. Consiste en desarrollar un proyecto de forma secuencial, comenzando con las fases de análisis y diseño y terminando con las de testeo y puesta en producción.</a:t>
            </a:r>
            <a:endParaRPr b="0" i="0" sz="3000" u="none" cap="none" strike="noStrike">
              <a:solidFill>
                <a:srgbClr val="000000"/>
              </a:solidFill>
              <a:latin typeface="Arial"/>
              <a:ea typeface="Arial"/>
              <a:cs typeface="Arial"/>
              <a:sym typeface="Arial"/>
            </a:endParaRPr>
          </a:p>
        </p:txBody>
      </p:sp>
      <p:sp>
        <p:nvSpPr>
          <p:cNvPr id="347" name="Google Shape;347;g10a50a1aebb_0_39"/>
          <p:cNvSpPr/>
          <p:nvPr/>
        </p:nvSpPr>
        <p:spPr>
          <a:xfrm>
            <a:off x="9317375" y="7306100"/>
            <a:ext cx="2486400" cy="770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CL" sz="1600" u="none" cap="none" strike="noStrike">
                <a:solidFill>
                  <a:srgbClr val="000000"/>
                </a:solidFill>
                <a:latin typeface="Arial"/>
                <a:ea typeface="Arial"/>
                <a:cs typeface="Arial"/>
                <a:sym typeface="Arial"/>
              </a:rPr>
              <a:t>Captura y documentación de requisitos</a:t>
            </a:r>
            <a:endParaRPr b="1" i="0" sz="1600" u="none" cap="none" strike="noStrike">
              <a:solidFill>
                <a:srgbClr val="000000"/>
              </a:solidFill>
              <a:latin typeface="Arial"/>
              <a:ea typeface="Arial"/>
              <a:cs typeface="Arial"/>
              <a:sym typeface="Arial"/>
            </a:endParaRPr>
          </a:p>
        </p:txBody>
      </p:sp>
      <p:sp>
        <p:nvSpPr>
          <p:cNvPr id="348" name="Google Shape;348;g10a50a1aebb_0_39"/>
          <p:cNvSpPr/>
          <p:nvPr/>
        </p:nvSpPr>
        <p:spPr>
          <a:xfrm>
            <a:off x="11573475" y="7295150"/>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s-CL" sz="3300" u="none" cap="none" strike="noStrike">
                <a:solidFill>
                  <a:srgbClr val="000000"/>
                </a:solidFill>
                <a:latin typeface="Arial"/>
                <a:ea typeface="Arial"/>
                <a:cs typeface="Arial"/>
                <a:sym typeface="Arial"/>
              </a:rPr>
              <a:t>Diseño</a:t>
            </a:r>
            <a:endParaRPr b="1" i="0" sz="3300" u="none" cap="none" strike="noStrike">
              <a:solidFill>
                <a:srgbClr val="000000"/>
              </a:solidFill>
              <a:latin typeface="Arial"/>
              <a:ea typeface="Arial"/>
              <a:cs typeface="Arial"/>
              <a:sym typeface="Arial"/>
            </a:endParaRPr>
          </a:p>
        </p:txBody>
      </p:sp>
      <p:sp>
        <p:nvSpPr>
          <p:cNvPr id="349" name="Google Shape;349;g10a50a1aebb_0_39"/>
          <p:cNvSpPr/>
          <p:nvPr/>
        </p:nvSpPr>
        <p:spPr>
          <a:xfrm>
            <a:off x="13935675" y="7295150"/>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s-CL" sz="2500" u="none" cap="none" strike="noStrike">
                <a:solidFill>
                  <a:srgbClr val="000000"/>
                </a:solidFill>
                <a:latin typeface="Arial"/>
                <a:ea typeface="Arial"/>
                <a:cs typeface="Arial"/>
                <a:sym typeface="Arial"/>
              </a:rPr>
              <a:t>Desarrollo</a:t>
            </a:r>
            <a:endParaRPr b="1" i="0" sz="2500" u="none" cap="none" strike="noStrike">
              <a:solidFill>
                <a:srgbClr val="000000"/>
              </a:solidFill>
              <a:latin typeface="Arial"/>
              <a:ea typeface="Arial"/>
              <a:cs typeface="Arial"/>
              <a:sym typeface="Arial"/>
            </a:endParaRPr>
          </a:p>
        </p:txBody>
      </p:sp>
      <p:sp>
        <p:nvSpPr>
          <p:cNvPr id="350" name="Google Shape;350;g10a50a1aebb_0_39"/>
          <p:cNvSpPr/>
          <p:nvPr/>
        </p:nvSpPr>
        <p:spPr>
          <a:xfrm>
            <a:off x="16297875" y="7295150"/>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s-CL" sz="3300" u="none" cap="none" strike="noStrike">
                <a:solidFill>
                  <a:srgbClr val="000000"/>
                </a:solidFill>
                <a:latin typeface="Arial"/>
                <a:ea typeface="Arial"/>
                <a:cs typeface="Arial"/>
                <a:sym typeface="Arial"/>
              </a:rPr>
              <a:t>Test</a:t>
            </a:r>
            <a:endParaRPr b="1" i="0" sz="3300" u="none" cap="none" strike="noStrike">
              <a:solidFill>
                <a:srgbClr val="000000"/>
              </a:solidFill>
              <a:latin typeface="Arial"/>
              <a:ea typeface="Arial"/>
              <a:cs typeface="Arial"/>
              <a:sym typeface="Arial"/>
            </a:endParaRPr>
          </a:p>
        </p:txBody>
      </p:sp>
      <p:sp>
        <p:nvSpPr>
          <p:cNvPr id="351" name="Google Shape;351;g10a50a1aebb_0_39"/>
          <p:cNvSpPr/>
          <p:nvPr/>
        </p:nvSpPr>
        <p:spPr>
          <a:xfrm>
            <a:off x="10490475" y="8551925"/>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s-CL" sz="2700" u="none" cap="none" strike="noStrike">
                <a:solidFill>
                  <a:srgbClr val="000000"/>
                </a:solidFill>
                <a:latin typeface="Arial"/>
                <a:ea typeface="Arial"/>
                <a:cs typeface="Arial"/>
                <a:sym typeface="Arial"/>
              </a:rPr>
              <a:t>UATs</a:t>
            </a:r>
            <a:endParaRPr b="1" i="0" sz="2700" u="none" cap="none" strike="noStrike">
              <a:solidFill>
                <a:srgbClr val="000000"/>
              </a:solidFill>
              <a:latin typeface="Arial"/>
              <a:ea typeface="Arial"/>
              <a:cs typeface="Arial"/>
              <a:sym typeface="Arial"/>
            </a:endParaRPr>
          </a:p>
        </p:txBody>
      </p:sp>
      <p:sp>
        <p:nvSpPr>
          <p:cNvPr id="352" name="Google Shape;352;g10a50a1aebb_0_39"/>
          <p:cNvSpPr/>
          <p:nvPr/>
        </p:nvSpPr>
        <p:spPr>
          <a:xfrm>
            <a:off x="15100200" y="8551925"/>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s-CL" sz="1900" u="none" cap="none" strike="noStrike">
                <a:solidFill>
                  <a:srgbClr val="000000"/>
                </a:solidFill>
                <a:latin typeface="Arial"/>
                <a:ea typeface="Arial"/>
                <a:cs typeface="Arial"/>
                <a:sym typeface="Arial"/>
              </a:rPr>
              <a:t>Puesta en producción</a:t>
            </a:r>
            <a:endParaRPr b="1" i="0" sz="1900" u="none" cap="none" strike="noStrike">
              <a:solidFill>
                <a:srgbClr val="000000"/>
              </a:solidFill>
              <a:latin typeface="Arial"/>
              <a:ea typeface="Arial"/>
              <a:cs typeface="Arial"/>
              <a:sym typeface="Arial"/>
            </a:endParaRPr>
          </a:p>
        </p:txBody>
      </p:sp>
      <p:sp>
        <p:nvSpPr>
          <p:cNvPr id="353" name="Google Shape;353;g10a50a1aebb_0_39"/>
          <p:cNvSpPr/>
          <p:nvPr/>
        </p:nvSpPr>
        <p:spPr>
          <a:xfrm>
            <a:off x="12810300" y="8551925"/>
            <a:ext cx="2552400" cy="79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L" sz="1500" u="none" cap="none" strike="noStrike">
                <a:solidFill>
                  <a:srgbClr val="000000"/>
                </a:solidFill>
                <a:latin typeface="Arial"/>
                <a:ea typeface="Arial"/>
                <a:cs typeface="Arial"/>
                <a:sym typeface="Arial"/>
              </a:rPr>
              <a:t>Corrección de errores y ajustes finales</a:t>
            </a:r>
            <a:endParaRPr b="1" i="0" sz="15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0a50a1aebb_0_45"/>
          <p:cNvSpPr txBox="1"/>
          <p:nvPr>
            <p:ph idx="4294967295" type="title"/>
          </p:nvPr>
        </p:nvSpPr>
        <p:spPr>
          <a:xfrm>
            <a:off x="5445062" y="700925"/>
            <a:ext cx="13389300" cy="2632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Estilos para la gestión de proyectos</a:t>
            </a:r>
            <a:endParaRPr/>
          </a:p>
        </p:txBody>
      </p:sp>
      <p:pic>
        <p:nvPicPr>
          <p:cNvPr id="359" name="Google Shape;359;g10a50a1aebb_0_45"/>
          <p:cNvPicPr preferRelativeResize="0"/>
          <p:nvPr/>
        </p:nvPicPr>
        <p:blipFill rotWithShape="1">
          <a:blip r:embed="rId3">
            <a:alphaModFix/>
          </a:blip>
          <a:srcRect b="0" l="0" r="0" t="0"/>
          <a:stretch/>
        </p:blipFill>
        <p:spPr>
          <a:xfrm>
            <a:off x="502350" y="3458650"/>
            <a:ext cx="10776749" cy="7586675"/>
          </a:xfrm>
          <a:prstGeom prst="rect">
            <a:avLst/>
          </a:prstGeom>
          <a:noFill/>
          <a:ln>
            <a:noFill/>
          </a:ln>
        </p:spPr>
      </p:pic>
      <p:sp>
        <p:nvSpPr>
          <p:cNvPr id="360" name="Google Shape;360;g10a50a1aebb_0_45"/>
          <p:cNvSpPr txBox="1"/>
          <p:nvPr/>
        </p:nvSpPr>
        <p:spPr>
          <a:xfrm>
            <a:off x="11837425" y="2989475"/>
            <a:ext cx="7788900" cy="680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3000"/>
              <a:buFont typeface="Arial"/>
              <a:buNone/>
            </a:pPr>
            <a:r>
              <a:rPr b="1" i="0" lang="es-CL" sz="3000" u="sng" cap="none" strike="noStrike">
                <a:solidFill>
                  <a:srgbClr val="000000"/>
                </a:solidFill>
                <a:latin typeface="Arial"/>
                <a:ea typeface="Arial"/>
                <a:cs typeface="Arial"/>
                <a:sym typeface="Arial"/>
              </a:rPr>
              <a:t>Una mejor forma de fabricar productos!!!</a:t>
            </a:r>
            <a:endParaRPr b="1" i="0" sz="3000" u="sng"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0" i="0" lang="es-CL" sz="2500" u="none" cap="none" strike="noStrike">
                <a:solidFill>
                  <a:srgbClr val="000000"/>
                </a:solidFill>
                <a:latin typeface="Arial"/>
                <a:ea typeface="Arial"/>
                <a:cs typeface="Arial"/>
                <a:sym typeface="Arial"/>
              </a:rPr>
              <a:t>Scrum Guide es un marco dentro del cual las personas pueden abordar problemas complejos de adaptación, mientras entregan productos de manera productiva y creativa del mayor valor posible.</a:t>
            </a:r>
            <a:endParaRPr b="0" i="0" sz="2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0" i="0" lang="es-CL" sz="2500" u="none" cap="none" strike="noStrike">
                <a:solidFill>
                  <a:srgbClr val="000000"/>
                </a:solidFill>
                <a:latin typeface="Arial"/>
                <a:ea typeface="Arial"/>
                <a:cs typeface="Arial"/>
                <a:sym typeface="Arial"/>
              </a:rPr>
              <a:t>Scrum es un marco ligero que ayuda a las personas, los equipos y las organizaciones a generar valor a través de soluciones adaptables para problemas complejos. Los co-creadores de Scrum, Ken Schwaber y Jeff Sutherland, han escrito The Scrum Guide para explicar Scrum de manera clara y sucinta. Esta guía contiene la definición de Scrum. Esta definición consta de las responsabilidades, los eventos, los artefactos y las reglas que los unen de Scrum.</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0a50a1aebb_0_51"/>
          <p:cNvSpPr txBox="1"/>
          <p:nvPr>
            <p:ph type="title"/>
          </p:nvPr>
        </p:nvSpPr>
        <p:spPr>
          <a:xfrm>
            <a:off x="1321990" y="8235994"/>
            <a:ext cx="6048300" cy="831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Preguntas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0c7cfd2172_0_0"/>
          <p:cNvSpPr txBox="1"/>
          <p:nvPr>
            <p:ph type="title"/>
          </p:nvPr>
        </p:nvSpPr>
        <p:spPr>
          <a:xfrm>
            <a:off x="1321990" y="8235994"/>
            <a:ext cx="6048300" cy="831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Bibliografía</a:t>
            </a:r>
            <a:endParaRPr/>
          </a:p>
        </p:txBody>
      </p:sp>
      <p:sp>
        <p:nvSpPr>
          <p:cNvPr id="371" name="Google Shape;371;g10c7cfd2172_0_0"/>
          <p:cNvSpPr txBox="1"/>
          <p:nvPr/>
        </p:nvSpPr>
        <p:spPr>
          <a:xfrm>
            <a:off x="8279475" y="7939250"/>
            <a:ext cx="11098800" cy="24936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00"/>
              </a:buClr>
              <a:buSzPts val="2600"/>
              <a:buFont typeface="Arial"/>
              <a:buChar char="-"/>
            </a:pPr>
            <a:r>
              <a:rPr b="0" i="0" lang="es-CL" sz="1800" u="none" cap="none" strike="noStrike">
                <a:solidFill>
                  <a:schemeClr val="dk1"/>
                </a:solidFill>
                <a:latin typeface="Arial"/>
                <a:ea typeface="Arial"/>
                <a:cs typeface="Arial"/>
                <a:sym typeface="Arial"/>
              </a:rPr>
              <a:t>Nassir Sapag Chain, Reinaldo Sapag Chain, José Manuel Sapag Puelma. (2014). PREPARACIÓN Y EVALUACIÓN DE PROYECTOS. Mexico: McGRAW-HILL/INTERAMERICANA EDITORES, S.A. DE C.V..</a:t>
            </a:r>
            <a:endParaRPr b="0" i="0" sz="2600" u="none" cap="none" strike="noStrike">
              <a:solidFill>
                <a:srgbClr val="000000"/>
              </a:solidFill>
              <a:latin typeface="Arial"/>
              <a:ea typeface="Arial"/>
              <a:cs typeface="Arial"/>
              <a:sym typeface="Arial"/>
            </a:endParaRPr>
          </a:p>
          <a:p>
            <a:pPr indent="-393700" lvl="0" marL="457200" marR="0" rtl="0" algn="l">
              <a:lnSpc>
                <a:spcPct val="100000"/>
              </a:lnSpc>
              <a:spcBef>
                <a:spcPts val="0"/>
              </a:spcBef>
              <a:spcAft>
                <a:spcPts val="0"/>
              </a:spcAft>
              <a:buClr>
                <a:srgbClr val="000000"/>
              </a:buClr>
              <a:buSzPts val="2600"/>
              <a:buFont typeface="Arial"/>
              <a:buChar char="-"/>
            </a:pPr>
            <a:r>
              <a:rPr b="0" i="0" lang="es-CL" sz="1800" u="none" cap="none" strike="noStrike">
                <a:solidFill>
                  <a:schemeClr val="dk1"/>
                </a:solidFill>
                <a:latin typeface="Arial"/>
                <a:ea typeface="Arial"/>
                <a:cs typeface="Arial"/>
                <a:sym typeface="Arial"/>
              </a:rPr>
              <a:t>Project Management Institute, Inc.. (2017). or A Guide to the PROJECT MANAGEMENT BODY OF KNOWLEDGE. U.S: Project Management Institute, Inc..</a:t>
            </a:r>
            <a:endParaRPr b="0" i="0" sz="2600" u="none" cap="none" strike="noStrike">
              <a:solidFill>
                <a:srgbClr val="000000"/>
              </a:solidFill>
              <a:latin typeface="Arial"/>
              <a:ea typeface="Arial"/>
              <a:cs typeface="Arial"/>
              <a:sym typeface="Arial"/>
            </a:endParaRPr>
          </a:p>
          <a:p>
            <a:pPr indent="-393700" lvl="0" marL="457200" marR="0" rtl="0" algn="l">
              <a:lnSpc>
                <a:spcPct val="100000"/>
              </a:lnSpc>
              <a:spcBef>
                <a:spcPts val="0"/>
              </a:spcBef>
              <a:spcAft>
                <a:spcPts val="0"/>
              </a:spcAft>
              <a:buClr>
                <a:srgbClr val="000000"/>
              </a:buClr>
              <a:buSzPts val="2600"/>
              <a:buFont typeface="Arial"/>
              <a:buChar char="-"/>
            </a:pPr>
            <a:r>
              <a:rPr b="0" i="0" lang="es-CL" sz="1800" u="none" cap="none" strike="noStrike">
                <a:solidFill>
                  <a:schemeClr val="dk1"/>
                </a:solidFill>
                <a:latin typeface="Arial"/>
                <a:ea typeface="Arial"/>
                <a:cs typeface="Arial"/>
                <a:sym typeface="Arial"/>
              </a:rPr>
              <a:t>Project Management Institute, Inc.. (2017). AGILE PRACTICE GUIDE. U.S: Project Management Institute, Inc.</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0e393baa39_0_11"/>
          <p:cNvSpPr txBox="1"/>
          <p:nvPr>
            <p:ph idx="1" type="body"/>
          </p:nvPr>
        </p:nvSpPr>
        <p:spPr>
          <a:xfrm>
            <a:off x="5556250" y="930275"/>
            <a:ext cx="77724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Evaluaciones y requisitos de aprobación</a:t>
            </a:r>
            <a:endParaRPr/>
          </a:p>
        </p:txBody>
      </p:sp>
      <p:sp>
        <p:nvSpPr>
          <p:cNvPr id="127" name="Google Shape;127;g10e393baa39_0_11"/>
          <p:cNvSpPr txBox="1"/>
          <p:nvPr>
            <p:ph idx="2" type="body"/>
          </p:nvPr>
        </p:nvSpPr>
        <p:spPr>
          <a:xfrm>
            <a:off x="574040" y="3216275"/>
            <a:ext cx="193077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sz="3200"/>
              <a:t>La asignatura se compone de las siguientes experiencias de aprendizaje</a:t>
            </a:r>
            <a:endParaRPr sz="3200"/>
          </a:p>
        </p:txBody>
      </p:sp>
      <p:graphicFrame>
        <p:nvGraphicFramePr>
          <p:cNvPr id="128" name="Google Shape;128;g10e393baa39_0_11"/>
          <p:cNvGraphicFramePr/>
          <p:nvPr/>
        </p:nvGraphicFramePr>
        <p:xfrm>
          <a:off x="2766711" y="5121275"/>
          <a:ext cx="3000000" cy="3000000"/>
        </p:xfrm>
        <a:graphic>
          <a:graphicData uri="http://schemas.openxmlformats.org/drawingml/2006/table">
            <a:tbl>
              <a:tblPr bandRow="1" firstRow="1">
                <a:noFill/>
                <a:tableStyleId>{5B3D6BA2-575A-4CB1-BA3A-9BD4B35238B5}</a:tableStyleId>
              </a:tblPr>
              <a:tblGrid>
                <a:gridCol w="4409300"/>
                <a:gridCol w="4735925"/>
                <a:gridCol w="5425450"/>
              </a:tblGrid>
              <a:tr h="604400">
                <a:tc>
                  <a:txBody>
                    <a:bodyPr/>
                    <a:lstStyle/>
                    <a:p>
                      <a:pPr indent="0" lvl="0" marL="0" marR="0" rtl="0" algn="ctr">
                        <a:lnSpc>
                          <a:spcPct val="100000"/>
                        </a:lnSpc>
                        <a:spcBef>
                          <a:spcPts val="0"/>
                        </a:spcBef>
                        <a:spcAft>
                          <a:spcPts val="0"/>
                        </a:spcAft>
                        <a:buClr>
                          <a:srgbClr val="000000"/>
                        </a:buClr>
                        <a:buSzPts val="3200"/>
                        <a:buFont typeface="Arial"/>
                        <a:buNone/>
                      </a:pPr>
                      <a:r>
                        <a:rPr b="1" i="0" lang="es-CL" sz="3200" u="none" cap="none" strike="noStrike">
                          <a:solidFill>
                            <a:srgbClr val="FFFFFF"/>
                          </a:solidFill>
                          <a:latin typeface="Arial"/>
                          <a:ea typeface="Arial"/>
                          <a:cs typeface="Arial"/>
                          <a:sym typeface="Arial"/>
                        </a:rPr>
                        <a:t>Evaluación</a:t>
                      </a:r>
                      <a:endParaRPr sz="1400" u="none" cap="none" strike="noStrike"/>
                    </a:p>
                  </a:txBody>
                  <a:tcPr marT="6400" marB="0" marR="6400" marL="6400" anchor="ctr"/>
                </a:tc>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Ponderación</a:t>
                      </a:r>
                      <a:endParaRPr b="1" i="0" sz="3200" u="none" cap="none" strike="noStrike">
                        <a:solidFill>
                          <a:srgbClr val="FFFFFF"/>
                        </a:solidFill>
                        <a:latin typeface="Arial"/>
                        <a:ea typeface="Arial"/>
                        <a:cs typeface="Arial"/>
                        <a:sym typeface="Arial"/>
                      </a:endParaRPr>
                    </a:p>
                  </a:txBody>
                  <a:tcPr marT="6400" marB="0" marR="6400" marL="6400" anchor="ctr"/>
                </a:tc>
                <a:tc>
                  <a:txBody>
                    <a:bodyPr/>
                    <a:lstStyle/>
                    <a:p>
                      <a:pPr indent="0" lvl="0" marL="0" marR="0" rtl="0" algn="ctr">
                        <a:lnSpc>
                          <a:spcPct val="100000"/>
                        </a:lnSpc>
                        <a:spcBef>
                          <a:spcPts val="0"/>
                        </a:spcBef>
                        <a:spcAft>
                          <a:spcPts val="0"/>
                        </a:spcAft>
                        <a:buClr>
                          <a:srgbClr val="000000"/>
                        </a:buClr>
                        <a:buSzPts val="3200"/>
                        <a:buFont typeface="Arial"/>
                        <a:buNone/>
                      </a:pPr>
                      <a:r>
                        <a:rPr b="1" i="0" lang="es-CL" sz="3200" u="none" cap="none" strike="noStrike">
                          <a:solidFill>
                            <a:srgbClr val="FFFFFF"/>
                          </a:solidFill>
                          <a:latin typeface="Arial"/>
                          <a:ea typeface="Arial"/>
                          <a:cs typeface="Arial"/>
                          <a:sym typeface="Arial"/>
                        </a:rPr>
                        <a:t>Requisito de asistencia</a:t>
                      </a:r>
                      <a:endParaRPr sz="1400" u="none" cap="none" strike="noStrike"/>
                    </a:p>
                  </a:txBody>
                  <a:tcPr marT="6400" marB="0" marR="6400" marL="6400" anchor="ctr"/>
                </a:tc>
              </a:tr>
              <a:tr h="1175225">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1</a:t>
                      </a:r>
                      <a:endParaRPr b="0" i="0" sz="3200" u="none" cap="none" strike="noStrike">
                        <a:solidFill>
                          <a:srgbClr val="172740"/>
                        </a:solidFill>
                        <a:latin typeface="Arial"/>
                        <a:ea typeface="Arial"/>
                        <a:cs typeface="Arial"/>
                        <a:sym typeface="Arial"/>
                      </a:endParaRPr>
                    </a:p>
                  </a:txBody>
                  <a:tcPr marT="6400" marB="0" marR="6400" marL="6400" anchor="ctr"/>
                </a:tc>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solidFill>
                            <a:srgbClr val="172740"/>
                          </a:solidFill>
                          <a:latin typeface="Arial"/>
                          <a:ea typeface="Arial"/>
                          <a:cs typeface="Arial"/>
                          <a:sym typeface="Arial"/>
                        </a:rPr>
                        <a:t>Evaluación Práctica (grupal) + Teórica 40%</a:t>
                      </a:r>
                      <a:endParaRPr sz="3200" u="none" cap="none" strike="noStrike">
                        <a:solidFill>
                          <a:srgbClr val="172740"/>
                        </a:solidFill>
                        <a:latin typeface="Arial"/>
                        <a:ea typeface="Arial"/>
                        <a:cs typeface="Arial"/>
                        <a:sym typeface="Arial"/>
                      </a:endParaRPr>
                    </a:p>
                  </a:txBody>
                  <a:tcPr marT="6400" marB="0" marR="6400" marL="6400" anchor="ctr"/>
                </a:tc>
                <a:tc rowSpan="3">
                  <a:txBody>
                    <a:bodyPr/>
                    <a:lstStyle/>
                    <a:p>
                      <a:pPr indent="0" lvl="0" marL="0" marR="0" rtl="0" algn="ctr">
                        <a:lnSpc>
                          <a:spcPct val="100000"/>
                        </a:lnSpc>
                        <a:spcBef>
                          <a:spcPts val="0"/>
                        </a:spcBef>
                        <a:spcAft>
                          <a:spcPts val="0"/>
                        </a:spcAft>
                        <a:buClr>
                          <a:srgbClr val="000000"/>
                        </a:buClr>
                        <a:buSzPts val="3200"/>
                        <a:buFont typeface="Arial"/>
                        <a:buNone/>
                      </a:pPr>
                      <a:r>
                        <a:rPr b="0" i="0" lang="es-CL" sz="3200" u="none" cap="none" strike="noStrike">
                          <a:solidFill>
                            <a:srgbClr val="172740"/>
                          </a:solidFill>
                          <a:latin typeface="Arial"/>
                          <a:ea typeface="Arial"/>
                          <a:cs typeface="Arial"/>
                          <a:sym typeface="Arial"/>
                        </a:rPr>
                        <a:t>Para la aprobación de esta asignatura se requiere de un porcentaje mínimo de 75%, según reglamento académico</a:t>
                      </a:r>
                      <a:endParaRPr b="0" i="0" sz="3200" u="none" cap="none" strike="noStrike">
                        <a:solidFill>
                          <a:srgbClr val="172740"/>
                        </a:solidFill>
                        <a:latin typeface="Arial"/>
                        <a:ea typeface="Arial"/>
                        <a:cs typeface="Arial"/>
                        <a:sym typeface="Arial"/>
                      </a:endParaRPr>
                    </a:p>
                  </a:txBody>
                  <a:tcPr marT="6400" marB="0" marR="6400" marL="6400" anchor="ctr"/>
                </a:tc>
              </a:tr>
              <a:tr h="1158425">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2</a:t>
                      </a:r>
                      <a:endParaRPr b="0" i="0" sz="3200" u="none" cap="none" strike="noStrike">
                        <a:solidFill>
                          <a:srgbClr val="172740"/>
                        </a:solidFill>
                        <a:latin typeface="Arial"/>
                        <a:ea typeface="Arial"/>
                        <a:cs typeface="Arial"/>
                        <a:sym typeface="Arial"/>
                      </a:endParaRPr>
                    </a:p>
                  </a:txBody>
                  <a:tcPr marT="6400" marB="0" marR="6400" marL="6400" anchor="ctr"/>
                </a:tc>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solidFill>
                            <a:srgbClr val="172740"/>
                          </a:solidFill>
                          <a:latin typeface="Arial"/>
                          <a:ea typeface="Arial"/>
                          <a:cs typeface="Arial"/>
                          <a:sym typeface="Arial"/>
                        </a:rPr>
                        <a:t>Evaluación Práctica (grupal) + Teórica 30%</a:t>
                      </a:r>
                      <a:endParaRPr b="0" i="0" sz="3200" u="none" cap="none" strike="noStrike">
                        <a:solidFill>
                          <a:srgbClr val="172740"/>
                        </a:solidFill>
                        <a:latin typeface="Arial"/>
                        <a:ea typeface="Arial"/>
                        <a:cs typeface="Arial"/>
                        <a:sym typeface="Arial"/>
                      </a:endParaRPr>
                    </a:p>
                  </a:txBody>
                  <a:tcPr marT="6400" marB="0" marR="6400" marL="6400" anchor="ctr"/>
                </a:tc>
                <a:tc vMerge="1"/>
              </a:tr>
              <a:tr h="1199150">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latin typeface="Arial"/>
                          <a:ea typeface="Arial"/>
                          <a:cs typeface="Arial"/>
                          <a:sym typeface="Arial"/>
                        </a:rPr>
                        <a:t>Nº 3</a:t>
                      </a:r>
                      <a:endParaRPr b="0" i="0" sz="3200" u="none" cap="none" strike="noStrike">
                        <a:solidFill>
                          <a:srgbClr val="172740"/>
                        </a:solidFill>
                        <a:latin typeface="Arial"/>
                        <a:ea typeface="Arial"/>
                        <a:cs typeface="Arial"/>
                        <a:sym typeface="Arial"/>
                      </a:endParaRPr>
                    </a:p>
                  </a:txBody>
                  <a:tcPr marT="6400" marB="0" marR="6400" marL="6400" anchor="ctr"/>
                </a:tc>
                <a:tc>
                  <a:txBody>
                    <a:bodyPr/>
                    <a:lstStyle/>
                    <a:p>
                      <a:pPr indent="0" lvl="0" marL="0" marR="0" rtl="0" algn="ctr">
                        <a:lnSpc>
                          <a:spcPct val="100000"/>
                        </a:lnSpc>
                        <a:spcBef>
                          <a:spcPts val="0"/>
                        </a:spcBef>
                        <a:spcAft>
                          <a:spcPts val="0"/>
                        </a:spcAft>
                        <a:buClr>
                          <a:srgbClr val="000000"/>
                        </a:buClr>
                        <a:buSzPts val="3200"/>
                        <a:buFont typeface="Arial"/>
                        <a:buNone/>
                      </a:pPr>
                      <a:r>
                        <a:rPr lang="es-CL" sz="3200" u="none" cap="none" strike="noStrike">
                          <a:solidFill>
                            <a:srgbClr val="172740"/>
                          </a:solidFill>
                          <a:latin typeface="Arial"/>
                          <a:ea typeface="Arial"/>
                          <a:cs typeface="Arial"/>
                          <a:sym typeface="Arial"/>
                        </a:rPr>
                        <a:t>Evaluación Práctica (grupal) + Teórica 30%</a:t>
                      </a:r>
                      <a:endParaRPr b="0" i="0" sz="3200" u="none" cap="none" strike="noStrike">
                        <a:solidFill>
                          <a:srgbClr val="172740"/>
                        </a:solidFill>
                        <a:latin typeface="Arial"/>
                        <a:ea typeface="Arial"/>
                        <a:cs typeface="Arial"/>
                        <a:sym typeface="Arial"/>
                      </a:endParaRPr>
                    </a:p>
                  </a:txBody>
                  <a:tcPr marT="6400" marB="0" marR="6400" marL="6400" anchor="ctr"/>
                </a:tc>
                <a:tc v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0e393baa39_0_17"/>
          <p:cNvSpPr txBox="1"/>
          <p:nvPr>
            <p:ph idx="1" type="body"/>
          </p:nvPr>
        </p:nvSpPr>
        <p:spPr>
          <a:xfrm>
            <a:off x="5556250" y="930275"/>
            <a:ext cx="128016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Otras informaciones relevantes respecto de la asignatura</a:t>
            </a:r>
            <a:endParaRPr/>
          </a:p>
        </p:txBody>
      </p:sp>
      <p:sp>
        <p:nvSpPr>
          <p:cNvPr id="134" name="Google Shape;134;g10e393baa39_0_17"/>
          <p:cNvSpPr txBox="1"/>
          <p:nvPr>
            <p:ph idx="2" type="body"/>
          </p:nvPr>
        </p:nvSpPr>
        <p:spPr>
          <a:xfrm>
            <a:off x="574053" y="3216275"/>
            <a:ext cx="18385800" cy="5418000"/>
          </a:xfrm>
          <a:prstGeom prst="rect">
            <a:avLst/>
          </a:prstGeom>
          <a:noFill/>
          <a:ln>
            <a:noFill/>
          </a:ln>
        </p:spPr>
        <p:txBody>
          <a:bodyPr anchorCtr="0" anchor="t" bIns="0" lIns="0" spcFirstLastPara="1" rIns="0" wrap="square" tIns="0">
            <a:spAutoFit/>
          </a:bodyPr>
          <a:lstStyle/>
          <a:p>
            <a:pPr indent="0" lvl="0" marL="0" rtl="0" algn="just">
              <a:lnSpc>
                <a:spcPct val="100000"/>
              </a:lnSpc>
              <a:spcBef>
                <a:spcPts val="0"/>
              </a:spcBef>
              <a:spcAft>
                <a:spcPts val="0"/>
              </a:spcAft>
              <a:buSzPts val="1100"/>
              <a:buNone/>
            </a:pPr>
            <a:r>
              <a:rPr lang="es-CL" sz="3200">
                <a:solidFill>
                  <a:schemeClr val="dk1"/>
                </a:solidFill>
              </a:rPr>
              <a:t>"Control y Gestión de Proyectos de Conectividad tiene como propósito que el/la estudiante planifique, ejecute, controle y finalice un Proyecto de Conectividad de Red, asegurando la generación de valor y beneficios esperados por los principales interesados de una compañía. Lo anterior, bajo el cumplimiento de restricciones en términos de tiempo, presupuesto, calidad y costos determinados por el sponsor corporativo. Para ello se implementará la metodología de Gestión de Proyectos junto con los procesos y herramientas desarrollados por el Instituto de Administración de Proyectos (PMI). </a:t>
            </a:r>
            <a:endParaRPr sz="3200">
              <a:solidFill>
                <a:schemeClr val="dk1"/>
              </a:solidFill>
            </a:endParaRPr>
          </a:p>
          <a:p>
            <a:pPr indent="0" lvl="0" marL="0" rtl="0" algn="just">
              <a:lnSpc>
                <a:spcPct val="100000"/>
              </a:lnSpc>
              <a:spcBef>
                <a:spcPts val="0"/>
              </a:spcBef>
              <a:spcAft>
                <a:spcPts val="0"/>
              </a:spcAft>
              <a:buSzPts val="1100"/>
              <a:buNone/>
            </a:pPr>
            <a:r>
              <a:t/>
            </a:r>
            <a:endParaRPr sz="3200">
              <a:solidFill>
                <a:schemeClr val="dk1"/>
              </a:solidFill>
            </a:endParaRPr>
          </a:p>
          <a:p>
            <a:pPr indent="0" lvl="0" marL="0" rtl="0" algn="just">
              <a:lnSpc>
                <a:spcPct val="100000"/>
              </a:lnSpc>
              <a:spcBef>
                <a:spcPts val="0"/>
              </a:spcBef>
              <a:spcAft>
                <a:spcPts val="0"/>
              </a:spcAft>
              <a:buSzPts val="1100"/>
              <a:buNone/>
            </a:pPr>
            <a:r>
              <a:t/>
            </a:r>
            <a:endParaRPr sz="3200">
              <a:solidFill>
                <a:schemeClr val="dk1"/>
              </a:solidFill>
            </a:endParaRPr>
          </a:p>
          <a:p>
            <a:pPr indent="0" lvl="0" marL="0" rtl="0" algn="ctr">
              <a:spcBef>
                <a:spcPts val="0"/>
              </a:spcBef>
              <a:spcAft>
                <a:spcPts val="0"/>
              </a:spcAft>
              <a:buClr>
                <a:schemeClr val="dk1"/>
              </a:buClr>
              <a:buSzPts val="1400"/>
              <a:buFont typeface="Arial"/>
              <a:buNone/>
            </a:pPr>
            <a:r>
              <a:rPr b="1" i="1" lang="es-CL" sz="3200">
                <a:solidFill>
                  <a:schemeClr val="dk1"/>
                </a:solidFill>
              </a:rPr>
              <a:t>Las clases se desarrollarán de forma expositiva más el desarrollo de casos de forma grupal. Cada experiencia práctica incrementará el formato de evaluación de modo de desarrollar la planificación del proyecto a lo largo del semestre.</a:t>
            </a:r>
            <a:endParaRPr b="1" i="1" sz="3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641ce60b71_0_1"/>
          <p:cNvSpPr txBox="1"/>
          <p:nvPr>
            <p:ph idx="1" type="body"/>
          </p:nvPr>
        </p:nvSpPr>
        <p:spPr>
          <a:xfrm>
            <a:off x="5556250" y="930275"/>
            <a:ext cx="128016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Otras informaciones relevantes respecto de la asignatura</a:t>
            </a:r>
            <a:endParaRPr/>
          </a:p>
        </p:txBody>
      </p:sp>
      <p:sp>
        <p:nvSpPr>
          <p:cNvPr id="140" name="Google Shape;140;g1641ce60b71_0_1"/>
          <p:cNvSpPr txBox="1"/>
          <p:nvPr>
            <p:ph idx="2" type="body"/>
          </p:nvPr>
        </p:nvSpPr>
        <p:spPr>
          <a:xfrm>
            <a:off x="574053" y="4283075"/>
            <a:ext cx="18385800" cy="2462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lang="es-CL" sz="3200">
                <a:solidFill>
                  <a:schemeClr val="dk1"/>
                </a:solidFill>
              </a:rPr>
              <a:t>Durante el desarrollo de la asignatura, los alumnos aprenderán sobre los conceptos y metodologías asociadas a la planificación y control de proyecto mediante experiencias prácticas grupales las cuales se basarán en tareas asociadas a Técnicas para la Gestión de Proyectos, análisis económico de alternativas, herramientas para el control de proyectos y habilidades asociadas al liderazgo mediante el uso de metodología Agile y Design Thinking. </a:t>
            </a:r>
            <a:endParaRPr sz="3200"/>
          </a:p>
        </p:txBody>
      </p:sp>
      <p:cxnSp>
        <p:nvCxnSpPr>
          <p:cNvPr id="141" name="Google Shape;141;g1641ce60b71_0_1"/>
          <p:cNvCxnSpPr/>
          <p:nvPr/>
        </p:nvCxnSpPr>
        <p:spPr>
          <a:xfrm flipH="1" rot="10800000">
            <a:off x="4594975" y="8393075"/>
            <a:ext cx="14462400" cy="52200"/>
          </a:xfrm>
          <a:prstGeom prst="straightConnector1">
            <a:avLst/>
          </a:prstGeom>
          <a:noFill/>
          <a:ln cap="flat" cmpd="sng" w="28575">
            <a:solidFill>
              <a:srgbClr val="317DE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641ce60b71_0_11"/>
          <p:cNvSpPr txBox="1"/>
          <p:nvPr>
            <p:ph idx="1" type="body"/>
          </p:nvPr>
        </p:nvSpPr>
        <p:spPr>
          <a:xfrm>
            <a:off x="5556250" y="930275"/>
            <a:ext cx="128016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Otras informaciones relevantes respecto de la asignatura</a:t>
            </a:r>
            <a:endParaRPr/>
          </a:p>
        </p:txBody>
      </p:sp>
      <p:sp>
        <p:nvSpPr>
          <p:cNvPr id="147" name="Google Shape;147;g1641ce60b71_0_11"/>
          <p:cNvSpPr txBox="1"/>
          <p:nvPr>
            <p:ph idx="2" type="body"/>
          </p:nvPr>
        </p:nvSpPr>
        <p:spPr>
          <a:xfrm>
            <a:off x="574053" y="3902075"/>
            <a:ext cx="18385800" cy="4925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lang="es-CL" sz="3200">
                <a:solidFill>
                  <a:schemeClr val="dk1"/>
                </a:solidFill>
              </a:rPr>
              <a:t>S</a:t>
            </a:r>
            <a:r>
              <a:rPr lang="es-CL" sz="3200">
                <a:solidFill>
                  <a:schemeClr val="dk1"/>
                </a:solidFill>
              </a:rPr>
              <a:t>e espera que junto a su grupo de trabajo puedan coordinar, mediante el uso de herramientas de colaboración, el trabajo para las diversas entregas de encargo consideradas a lo largo del semestre.</a:t>
            </a:r>
            <a:endParaRPr sz="3200">
              <a:solidFill>
                <a:schemeClr val="dk1"/>
              </a:solidFill>
            </a:endParaRPr>
          </a:p>
          <a:p>
            <a:pPr indent="0" lvl="0" marL="0" rtl="0" algn="ctr">
              <a:lnSpc>
                <a:spcPct val="100000"/>
              </a:lnSpc>
              <a:spcBef>
                <a:spcPts val="0"/>
              </a:spcBef>
              <a:spcAft>
                <a:spcPts val="0"/>
              </a:spcAft>
              <a:buSzPts val="1100"/>
              <a:buNone/>
            </a:pPr>
            <a:r>
              <a:t/>
            </a:r>
            <a:endParaRPr sz="3200">
              <a:solidFill>
                <a:schemeClr val="dk1"/>
              </a:solidFill>
            </a:endParaRPr>
          </a:p>
          <a:p>
            <a:pPr indent="0" lvl="0" marL="0" rtl="0" algn="ctr">
              <a:lnSpc>
                <a:spcPct val="100000"/>
              </a:lnSpc>
              <a:spcBef>
                <a:spcPts val="0"/>
              </a:spcBef>
              <a:spcAft>
                <a:spcPts val="0"/>
              </a:spcAft>
              <a:buSzPts val="1100"/>
              <a:buNone/>
            </a:pPr>
            <a:r>
              <a:t/>
            </a:r>
            <a:endParaRPr sz="3200">
              <a:solidFill>
                <a:schemeClr val="dk1"/>
              </a:solidFill>
            </a:endParaRPr>
          </a:p>
          <a:p>
            <a:pPr indent="0" lvl="0" marL="0" rtl="0" algn="ctr">
              <a:lnSpc>
                <a:spcPct val="100000"/>
              </a:lnSpc>
              <a:spcBef>
                <a:spcPts val="0"/>
              </a:spcBef>
              <a:spcAft>
                <a:spcPts val="0"/>
              </a:spcAft>
              <a:buSzPts val="1100"/>
              <a:buNone/>
            </a:pPr>
            <a:r>
              <a:rPr lang="es-CL" sz="3200">
                <a:solidFill>
                  <a:schemeClr val="dk1"/>
                </a:solidFill>
              </a:rPr>
              <a:t> Finalmente, es relevante mencionar que los/las estudiantes serán retroalimentados en forma individual y grupal, de acuerdo con el momento de la evaluación (formativa y/o sumativa), con el objetivo de destacar sus fortalezas, identificar oportunidades de mejora y definir estrategias para reforzar su proceso de aprendizaje.</a:t>
            </a:r>
            <a:endParaRPr sz="3200">
              <a:solidFill>
                <a:schemeClr val="dk1"/>
              </a:solidFill>
            </a:endParaRPr>
          </a:p>
          <a:p>
            <a:pPr indent="0" lvl="0" marL="0" rtl="0" algn="ctr">
              <a:lnSpc>
                <a:spcPct val="100000"/>
              </a:lnSpc>
              <a:spcBef>
                <a:spcPts val="0"/>
              </a:spcBef>
              <a:spcAft>
                <a:spcPts val="0"/>
              </a:spcAft>
              <a:buSzPts val="1400"/>
              <a:buNone/>
            </a:pPr>
            <a:r>
              <a:t/>
            </a:r>
            <a:endParaRPr sz="3200"/>
          </a:p>
          <a:p>
            <a:pPr indent="0" lvl="0" marL="0" rtl="0" algn="ctr">
              <a:lnSpc>
                <a:spcPct val="100000"/>
              </a:lnSpc>
              <a:spcBef>
                <a:spcPts val="0"/>
              </a:spcBef>
              <a:spcAft>
                <a:spcPts val="0"/>
              </a:spcAft>
              <a:buSzPts val="1400"/>
              <a:buNone/>
            </a:pPr>
            <a:r>
              <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idx="2" type="body"/>
          </p:nvPr>
        </p:nvSpPr>
        <p:spPr>
          <a:xfrm>
            <a:off x="2432050" y="2429026"/>
            <a:ext cx="2955300" cy="2308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2500"/>
              <a:t>E1 IDENTIFICANDO OPORTUNIDADES PARA LA EJECUCIÓN DE PROYECTOS</a:t>
            </a:r>
            <a:endParaRPr sz="2500"/>
          </a:p>
        </p:txBody>
      </p:sp>
      <p:sp>
        <p:nvSpPr>
          <p:cNvPr id="153" name="Google Shape;153;p2"/>
          <p:cNvSpPr txBox="1"/>
          <p:nvPr>
            <p:ph idx="4" type="body"/>
          </p:nvPr>
        </p:nvSpPr>
        <p:spPr>
          <a:xfrm>
            <a:off x="6569873" y="2378075"/>
            <a:ext cx="3005400" cy="2693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2500"/>
              <a:t>E2 </a:t>
            </a:r>
            <a:endParaRPr sz="2500"/>
          </a:p>
          <a:p>
            <a:pPr indent="0" lvl="0" marL="0" rtl="0" algn="ctr">
              <a:lnSpc>
                <a:spcPct val="100000"/>
              </a:lnSpc>
              <a:spcBef>
                <a:spcPts val="0"/>
              </a:spcBef>
              <a:spcAft>
                <a:spcPts val="0"/>
              </a:spcAft>
              <a:buSzPts val="1400"/>
              <a:buNone/>
            </a:pPr>
            <a:r>
              <a:rPr lang="es-CL" sz="2500"/>
              <a:t>DEFINIENDO LAS ETAPAS QUE INVOLUCRA LA GESTIÓN DE UN PROYECTO TECNOLÓGICO</a:t>
            </a:r>
            <a:endParaRPr/>
          </a:p>
        </p:txBody>
      </p:sp>
      <p:sp>
        <p:nvSpPr>
          <p:cNvPr id="154" name="Google Shape;154;p2"/>
          <p:cNvSpPr txBox="1"/>
          <p:nvPr>
            <p:ph idx="7" type="body"/>
          </p:nvPr>
        </p:nvSpPr>
        <p:spPr>
          <a:xfrm>
            <a:off x="10642730" y="2454275"/>
            <a:ext cx="3005400" cy="2308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2500"/>
              <a:t>E3 </a:t>
            </a:r>
            <a:endParaRPr sz="2500"/>
          </a:p>
          <a:p>
            <a:pPr indent="0" lvl="0" marL="0" rtl="0" algn="ctr">
              <a:lnSpc>
                <a:spcPct val="100000"/>
              </a:lnSpc>
              <a:spcBef>
                <a:spcPts val="0"/>
              </a:spcBef>
              <a:spcAft>
                <a:spcPts val="0"/>
              </a:spcAft>
              <a:buSzPts val="1400"/>
              <a:buNone/>
            </a:pPr>
            <a:r>
              <a:rPr lang="es-CL" sz="2500"/>
              <a:t>ASEGURANDO LA GENERACIÓN DE VALOR MEDIANTE LA EJECUCIÓN DE PROYECTOS</a:t>
            </a:r>
            <a:endParaRPr/>
          </a:p>
        </p:txBody>
      </p:sp>
      <p:sp>
        <p:nvSpPr>
          <p:cNvPr id="155" name="Google Shape;155;p2"/>
          <p:cNvSpPr txBox="1"/>
          <p:nvPr>
            <p:ph idx="13" type="body"/>
          </p:nvPr>
        </p:nvSpPr>
        <p:spPr>
          <a:xfrm>
            <a:off x="14844105" y="2454275"/>
            <a:ext cx="3005400" cy="2093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CL" sz="2500"/>
              <a:t>ET</a:t>
            </a:r>
            <a:endParaRPr sz="2500"/>
          </a:p>
          <a:p>
            <a:pPr indent="0" lvl="0" marL="0" rtl="0" algn="ctr">
              <a:lnSpc>
                <a:spcPct val="100000"/>
              </a:lnSpc>
              <a:spcBef>
                <a:spcPts val="0"/>
              </a:spcBef>
              <a:spcAft>
                <a:spcPts val="0"/>
              </a:spcAft>
              <a:buClr>
                <a:schemeClr val="dk1"/>
              </a:buClr>
              <a:buSzPts val="1400"/>
              <a:buFont typeface="Arial"/>
              <a:buNone/>
            </a:pPr>
            <a:r>
              <a:rPr lang="es-CL" sz="2500"/>
              <a:t>PRESENTACIÓN DEL PRE-PROYECTO</a:t>
            </a:r>
            <a:endParaRPr/>
          </a:p>
          <a:p>
            <a:pPr indent="0" lvl="0" marL="0" rtl="0" algn="ctr">
              <a:lnSpc>
                <a:spcPct val="100000"/>
              </a:lnSpc>
              <a:spcBef>
                <a:spcPts val="0"/>
              </a:spcBef>
              <a:spcAft>
                <a:spcPts val="0"/>
              </a:spcAft>
              <a:buSzPts val="1400"/>
              <a:buNone/>
            </a:pPr>
            <a:r>
              <a:t/>
            </a:r>
            <a:endParaRPr/>
          </a:p>
        </p:txBody>
      </p:sp>
      <p:sp>
        <p:nvSpPr>
          <p:cNvPr id="156" name="Google Shape;156;p2"/>
          <p:cNvSpPr txBox="1"/>
          <p:nvPr/>
        </p:nvSpPr>
        <p:spPr>
          <a:xfrm>
            <a:off x="5715000" y="587000"/>
            <a:ext cx="8979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CL" sz="4000" u="none" cap="none" strike="noStrike">
                <a:solidFill>
                  <a:schemeClr val="lt1"/>
                </a:solidFill>
                <a:latin typeface="Arial"/>
                <a:ea typeface="Arial"/>
                <a:cs typeface="Arial"/>
                <a:sym typeface="Arial"/>
              </a:rPr>
              <a:t>PLAN DE TRABAJO</a:t>
            </a:r>
            <a:endParaRPr b="0" i="0" sz="2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txBox="1"/>
          <p:nvPr>
            <p:ph idx="1" type="body"/>
          </p:nvPr>
        </p:nvSpPr>
        <p:spPr>
          <a:xfrm>
            <a:off x="574052" y="2249000"/>
            <a:ext cx="5262300" cy="3694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CL"/>
              <a:t>1.1 Contexto de la administración de proyectos: Como pasar de idea a proyecto</a:t>
            </a:r>
            <a:endParaRPr/>
          </a:p>
        </p:txBody>
      </p:sp>
      <p:pic>
        <p:nvPicPr>
          <p:cNvPr id="162" name="Google Shape;162;p3"/>
          <p:cNvPicPr preferRelativeResize="0"/>
          <p:nvPr/>
        </p:nvPicPr>
        <p:blipFill rotWithShape="1">
          <a:blip r:embed="rId3">
            <a:alphaModFix/>
          </a:blip>
          <a:srcRect b="0" l="0" r="0" t="0"/>
          <a:stretch/>
        </p:blipFill>
        <p:spPr>
          <a:xfrm>
            <a:off x="6855345" y="2639431"/>
            <a:ext cx="1031738" cy="562610"/>
          </a:xfrm>
          <a:prstGeom prst="rect">
            <a:avLst/>
          </a:prstGeom>
          <a:noFill/>
          <a:ln>
            <a:noFill/>
          </a:ln>
        </p:spPr>
      </p:pic>
      <p:sp>
        <p:nvSpPr>
          <p:cNvPr id="163" name="Google Shape;163;p3"/>
          <p:cNvSpPr/>
          <p:nvPr/>
        </p:nvSpPr>
        <p:spPr>
          <a:xfrm>
            <a:off x="6967474" y="6383775"/>
            <a:ext cx="847725" cy="565785"/>
          </a:xfrm>
          <a:custGeom>
            <a:rect b="b" l="l" r="r" t="t"/>
            <a:pathLst>
              <a:path extrusionOk="0" h="565785" w="84772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extrusionOk="0" h="565785" w="84772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3"/>
          <p:cNvSpPr txBox="1"/>
          <p:nvPr/>
        </p:nvSpPr>
        <p:spPr>
          <a:xfrm>
            <a:off x="8316450" y="2494325"/>
            <a:ext cx="10510800" cy="34101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500"/>
              <a:buFont typeface="Arial"/>
              <a:buNone/>
            </a:pPr>
            <a:r>
              <a:rPr b="1" i="0" lang="es-CL" sz="3500" u="none" cap="none" strike="noStrike">
                <a:solidFill>
                  <a:srgbClr val="9EA4A8"/>
                </a:solidFill>
                <a:latin typeface="Arial"/>
                <a:ea typeface="Arial"/>
                <a:cs typeface="Arial"/>
                <a:sym typeface="Arial"/>
              </a:rPr>
              <a:t>Objetivos</a:t>
            </a:r>
            <a:endParaRPr b="1" i="0" sz="3500" u="none" cap="none" strike="noStrike">
              <a:solidFill>
                <a:srgbClr val="9EA4A8"/>
              </a:solidFill>
              <a:latin typeface="Arial"/>
              <a:ea typeface="Arial"/>
              <a:cs typeface="Arial"/>
              <a:sym typeface="Arial"/>
            </a:endParaRPr>
          </a:p>
          <a:p>
            <a:pPr indent="-390525" lvl="0" marL="457200" marR="5080" rtl="0" algn="just">
              <a:lnSpc>
                <a:spcPct val="101499"/>
              </a:lnSpc>
              <a:spcBef>
                <a:spcPts val="345"/>
              </a:spcBef>
              <a:spcAft>
                <a:spcPts val="0"/>
              </a:spcAft>
              <a:buClr>
                <a:schemeClr val="dk1"/>
              </a:buClr>
              <a:buSzPts val="2550"/>
              <a:buFont typeface="Arial"/>
              <a:buChar char="●"/>
            </a:pPr>
            <a:r>
              <a:rPr b="0" i="0" lang="es-CL" sz="2550" u="none" cap="none" strike="noStrike">
                <a:solidFill>
                  <a:schemeClr val="dk1"/>
                </a:solidFill>
                <a:latin typeface="Arial"/>
                <a:ea typeface="Arial"/>
                <a:cs typeface="Arial"/>
                <a:sym typeface="Arial"/>
              </a:rPr>
              <a:t>Descubrir la importancia de utilizar un marco formal tras la gestión de proyectos</a:t>
            </a:r>
            <a:endParaRPr b="0" i="0" sz="2550" u="none" cap="none" strike="noStrike">
              <a:solidFill>
                <a:schemeClr val="dk1"/>
              </a:solidFill>
              <a:latin typeface="Arial"/>
              <a:ea typeface="Arial"/>
              <a:cs typeface="Arial"/>
              <a:sym typeface="Arial"/>
            </a:endParaRPr>
          </a:p>
          <a:p>
            <a:pPr indent="-390525" lvl="0" marL="457200" marR="5080" rtl="0" algn="just">
              <a:lnSpc>
                <a:spcPct val="101499"/>
              </a:lnSpc>
              <a:spcBef>
                <a:spcPts val="0"/>
              </a:spcBef>
              <a:spcAft>
                <a:spcPts val="0"/>
              </a:spcAft>
              <a:buClr>
                <a:schemeClr val="dk1"/>
              </a:buClr>
              <a:buSzPts val="2550"/>
              <a:buFont typeface="Arial"/>
              <a:buChar char="●"/>
            </a:pPr>
            <a:r>
              <a:rPr b="0" i="0" lang="es-CL" sz="2550" u="none" cap="none" strike="noStrike">
                <a:solidFill>
                  <a:schemeClr val="dk1"/>
                </a:solidFill>
                <a:latin typeface="Arial"/>
                <a:ea typeface="Arial"/>
                <a:cs typeface="Arial"/>
                <a:sym typeface="Arial"/>
              </a:rPr>
              <a:t>Desarrollar los conceptos claves relacionados a Proyecto, Portafolio, Programa</a:t>
            </a:r>
            <a:endParaRPr b="0" i="0" sz="2550" u="none" cap="none" strike="noStrike">
              <a:solidFill>
                <a:schemeClr val="dk1"/>
              </a:solidFill>
              <a:latin typeface="Arial"/>
              <a:ea typeface="Arial"/>
              <a:cs typeface="Arial"/>
              <a:sym typeface="Arial"/>
            </a:endParaRPr>
          </a:p>
          <a:p>
            <a:pPr indent="-390525" lvl="0" marL="457200" marR="5080" rtl="0" algn="just">
              <a:lnSpc>
                <a:spcPct val="101499"/>
              </a:lnSpc>
              <a:spcBef>
                <a:spcPts val="0"/>
              </a:spcBef>
              <a:spcAft>
                <a:spcPts val="0"/>
              </a:spcAft>
              <a:buClr>
                <a:schemeClr val="dk1"/>
              </a:buClr>
              <a:buSzPts val="2550"/>
              <a:buFont typeface="Arial"/>
              <a:buChar char="●"/>
            </a:pPr>
            <a:r>
              <a:rPr b="0" i="0" lang="es-CL" sz="2550" u="none" cap="none" strike="noStrike">
                <a:solidFill>
                  <a:schemeClr val="dk1"/>
                </a:solidFill>
                <a:latin typeface="Arial"/>
                <a:ea typeface="Arial"/>
                <a:cs typeface="Arial"/>
                <a:sym typeface="Arial"/>
              </a:rPr>
              <a:t>Describir las 2 principales metodologías que se utiliza hoy </a:t>
            </a:r>
            <a:r>
              <a:rPr lang="es-CL" sz="2550">
                <a:solidFill>
                  <a:schemeClr val="dk1"/>
                </a:solidFill>
              </a:rPr>
              <a:t>en</a:t>
            </a:r>
            <a:r>
              <a:rPr b="0" i="0" lang="es-CL" sz="2550" u="none" cap="none" strike="noStrike">
                <a:solidFill>
                  <a:schemeClr val="dk1"/>
                </a:solidFill>
                <a:latin typeface="Arial"/>
                <a:ea typeface="Arial"/>
                <a:cs typeface="Arial"/>
                <a:sym typeface="Arial"/>
              </a:rPr>
              <a:t> </a:t>
            </a:r>
            <a:r>
              <a:rPr lang="es-CL" sz="2550">
                <a:solidFill>
                  <a:schemeClr val="dk1"/>
                </a:solidFill>
              </a:rPr>
              <a:t>I</a:t>
            </a:r>
            <a:r>
              <a:rPr b="0" i="0" lang="es-CL" sz="2550" u="none" cap="none" strike="noStrike">
                <a:solidFill>
                  <a:schemeClr val="dk1"/>
                </a:solidFill>
                <a:latin typeface="Arial"/>
                <a:ea typeface="Arial"/>
                <a:cs typeface="Arial"/>
                <a:sym typeface="Arial"/>
              </a:rPr>
              <a:t>ndustria Tecnol</a:t>
            </a:r>
            <a:r>
              <a:rPr lang="es-CL" sz="2550">
                <a:solidFill>
                  <a:schemeClr val="dk1"/>
                </a:solidFill>
              </a:rPr>
              <a:t>ógica </a:t>
            </a:r>
            <a:r>
              <a:rPr b="0" i="0" lang="es-CL" sz="2550" u="none" cap="none" strike="noStrike">
                <a:solidFill>
                  <a:schemeClr val="dk1"/>
                </a:solidFill>
                <a:latin typeface="Arial"/>
                <a:ea typeface="Arial"/>
                <a:cs typeface="Arial"/>
                <a:sym typeface="Arial"/>
              </a:rPr>
              <a:t>para la gestión de Proyectos.</a:t>
            </a:r>
            <a:endParaRPr b="0" i="0" sz="2550" u="none" cap="none" strike="noStrike">
              <a:solidFill>
                <a:schemeClr val="dk1"/>
              </a:solidFill>
              <a:latin typeface="Arial"/>
              <a:ea typeface="Arial"/>
              <a:cs typeface="Arial"/>
              <a:sym typeface="Arial"/>
            </a:endParaRPr>
          </a:p>
          <a:p>
            <a:pPr indent="0" lvl="0" marL="46355" marR="5080" rtl="0" algn="just">
              <a:lnSpc>
                <a:spcPct val="101499"/>
              </a:lnSpc>
              <a:spcBef>
                <a:spcPts val="345"/>
              </a:spcBef>
              <a:spcAft>
                <a:spcPts val="0"/>
              </a:spcAft>
              <a:buClr>
                <a:srgbClr val="000000"/>
              </a:buClr>
              <a:buSzPts val="1950"/>
              <a:buFont typeface="Arial"/>
              <a:buNone/>
            </a:pPr>
            <a:r>
              <a:t/>
            </a:r>
            <a:endParaRPr b="0" i="0" sz="1950" u="none" cap="none" strike="noStrike">
              <a:solidFill>
                <a:schemeClr val="dk1"/>
              </a:solidFill>
              <a:latin typeface="Arial"/>
              <a:ea typeface="Arial"/>
              <a:cs typeface="Arial"/>
              <a:sym typeface="Arial"/>
            </a:endParaRPr>
          </a:p>
        </p:txBody>
      </p:sp>
      <p:sp>
        <p:nvSpPr>
          <p:cNvPr id="165" name="Google Shape;165;p3"/>
          <p:cNvSpPr txBox="1"/>
          <p:nvPr/>
        </p:nvSpPr>
        <p:spPr>
          <a:xfrm>
            <a:off x="8316450" y="6345775"/>
            <a:ext cx="10625100" cy="33402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Clr>
                <a:srgbClr val="000000"/>
              </a:buClr>
              <a:buSzPts val="3500"/>
              <a:buFont typeface="Arial"/>
              <a:buNone/>
            </a:pPr>
            <a:r>
              <a:rPr b="1" i="0" lang="es-CL" sz="3500" u="none" cap="none" strike="noStrike">
                <a:solidFill>
                  <a:srgbClr val="9EA4A8"/>
                </a:solidFill>
                <a:latin typeface="Arial"/>
                <a:ea typeface="Arial"/>
                <a:cs typeface="Arial"/>
                <a:sym typeface="Arial"/>
              </a:rPr>
              <a:t>Esquema de trabajo</a:t>
            </a:r>
            <a:endParaRPr b="0" i="0" sz="3500" u="none" cap="none" strike="noStrike">
              <a:solidFill>
                <a:srgbClr val="9EA4A8"/>
              </a:solidFill>
              <a:latin typeface="Arial"/>
              <a:ea typeface="Arial"/>
              <a:cs typeface="Arial"/>
              <a:sym typeface="Arial"/>
            </a:endParaRPr>
          </a:p>
          <a:p>
            <a:pPr indent="-409575" lvl="0" marL="457200" marR="5080" rtl="0" algn="just">
              <a:lnSpc>
                <a:spcPct val="101499"/>
              </a:lnSpc>
              <a:spcBef>
                <a:spcPts val="345"/>
              </a:spcBef>
              <a:spcAft>
                <a:spcPts val="0"/>
              </a:spcAft>
              <a:buClr>
                <a:schemeClr val="dk1"/>
              </a:buClr>
              <a:buSzPts val="2850"/>
              <a:buFont typeface="Arial"/>
              <a:buChar char="●"/>
            </a:pPr>
            <a:r>
              <a:rPr b="0" i="0" lang="es-CL" sz="2850" u="none" cap="none" strike="noStrike">
                <a:solidFill>
                  <a:schemeClr val="dk1"/>
                </a:solidFill>
                <a:latin typeface="Arial"/>
                <a:ea typeface="Arial"/>
                <a:cs typeface="Arial"/>
                <a:sym typeface="Arial"/>
              </a:rPr>
              <a:t>Clases expositivas con presentación de ejemplos y casos prácticos.</a:t>
            </a:r>
            <a:endParaRPr b="0" i="0" sz="2850" u="none" cap="none" strike="noStrike">
              <a:solidFill>
                <a:schemeClr val="dk1"/>
              </a:solidFill>
              <a:latin typeface="Arial"/>
              <a:ea typeface="Arial"/>
              <a:cs typeface="Arial"/>
              <a:sym typeface="Arial"/>
            </a:endParaRPr>
          </a:p>
          <a:p>
            <a:pPr indent="-409575" lvl="0" marL="457200" marR="5080" rtl="0" algn="just">
              <a:lnSpc>
                <a:spcPct val="101499"/>
              </a:lnSpc>
              <a:spcBef>
                <a:spcPts val="0"/>
              </a:spcBef>
              <a:spcAft>
                <a:spcPts val="0"/>
              </a:spcAft>
              <a:buClr>
                <a:schemeClr val="dk1"/>
              </a:buClr>
              <a:buSzPts val="2850"/>
              <a:buFont typeface="Arial"/>
              <a:buChar char="●"/>
            </a:pPr>
            <a:r>
              <a:rPr b="0" i="0" lang="es-CL" sz="2850" u="none" cap="none" strike="noStrike">
                <a:solidFill>
                  <a:schemeClr val="dk1"/>
                </a:solidFill>
                <a:latin typeface="Arial"/>
                <a:ea typeface="Arial"/>
                <a:cs typeface="Arial"/>
                <a:sym typeface="Arial"/>
              </a:rPr>
              <a:t>Avances regulares sobre el desarrollo de la planificación del proyecto seleccionado.</a:t>
            </a:r>
            <a:endParaRPr b="0" i="0" sz="2850" u="none" cap="none" strike="noStrike">
              <a:solidFill>
                <a:schemeClr val="dk1"/>
              </a:solidFill>
              <a:latin typeface="Arial"/>
              <a:ea typeface="Arial"/>
              <a:cs typeface="Arial"/>
              <a:sym typeface="Arial"/>
            </a:endParaRPr>
          </a:p>
          <a:p>
            <a:pPr indent="-409575" lvl="0" marL="457200" marR="5080" rtl="0" algn="just">
              <a:lnSpc>
                <a:spcPct val="101499"/>
              </a:lnSpc>
              <a:spcBef>
                <a:spcPts val="0"/>
              </a:spcBef>
              <a:spcAft>
                <a:spcPts val="0"/>
              </a:spcAft>
              <a:buClr>
                <a:schemeClr val="dk1"/>
              </a:buClr>
              <a:buSzPts val="2850"/>
              <a:buFont typeface="Arial"/>
              <a:buChar char="●"/>
            </a:pPr>
            <a:r>
              <a:rPr b="0" i="0" lang="es-CL" sz="2850" u="none" cap="none" strike="noStrike">
                <a:solidFill>
                  <a:schemeClr val="dk1"/>
                </a:solidFill>
                <a:latin typeface="Arial"/>
                <a:ea typeface="Arial"/>
                <a:cs typeface="Arial"/>
                <a:sym typeface="Arial"/>
              </a:rPr>
              <a:t>Evaluaciones formativas como preparación previa y retroalimentación antes de evaluación sumativa.</a:t>
            </a:r>
            <a:endParaRPr b="0" i="0" sz="285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y fmtid="{D5CDD505-2E9C-101B-9397-08002B2CF9AE}" pid="5" name="ContentTypeId">
    <vt:lpwstr>0x0101004E9A3AE23414AD41A4F4D6368514CED2</vt:lpwstr>
  </property>
</Properties>
</file>